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handoutMasterIdLst>
    <p:handoutMasterId r:id="rId29"/>
  </p:handoutMasterIdLst>
  <p:sldIdLst>
    <p:sldId id="297" r:id="rId2"/>
    <p:sldId id="307" r:id="rId3"/>
    <p:sldId id="288" r:id="rId4"/>
    <p:sldId id="309" r:id="rId5"/>
    <p:sldId id="289" r:id="rId6"/>
    <p:sldId id="300" r:id="rId7"/>
    <p:sldId id="301" r:id="rId8"/>
    <p:sldId id="302" r:id="rId9"/>
    <p:sldId id="303" r:id="rId10"/>
    <p:sldId id="308" r:id="rId11"/>
    <p:sldId id="279" r:id="rId12"/>
    <p:sldId id="280" r:id="rId13"/>
    <p:sldId id="281" r:id="rId14"/>
    <p:sldId id="282" r:id="rId15"/>
    <p:sldId id="264" r:id="rId16"/>
    <p:sldId id="283" r:id="rId17"/>
    <p:sldId id="284" r:id="rId18"/>
    <p:sldId id="285" r:id="rId19"/>
    <p:sldId id="286" r:id="rId20"/>
    <p:sldId id="266" r:id="rId21"/>
    <p:sldId id="267" r:id="rId22"/>
    <p:sldId id="296" r:id="rId23"/>
    <p:sldId id="310" r:id="rId24"/>
    <p:sldId id="294" r:id="rId25"/>
    <p:sldId id="306" r:id="rId26"/>
    <p:sldId id="305" r:id="rId27"/>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011">
          <p15:clr>
            <a:srgbClr val="A4A3A4"/>
          </p15:clr>
        </p15:guide>
        <p15:guide id="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elson Betty" initials="" lastIdx="41" clrIdx="0"/>
  <p:cmAuthor id="1" name="Gedatus, Michael" initials="GM" lastIdx="10" clrIdx="1"/>
  <p:cmAuthor id="2" name="Fink, Jennifer" initials="JF" lastIdx="2" clrIdx="2"/>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C23B"/>
    <a:srgbClr val="DA0507"/>
    <a:srgbClr val="377CBB"/>
    <a:srgbClr val="31313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638" autoAdjust="0"/>
    <p:restoredTop sz="78510" autoAdjust="0"/>
  </p:normalViewPr>
  <p:slideViewPr>
    <p:cSldViewPr snapToGrid="0" snapToObjects="1" showGuides="1">
      <p:cViewPr varScale="1">
        <p:scale>
          <a:sx n="113" d="100"/>
          <a:sy n="113" d="100"/>
        </p:scale>
        <p:origin x="-240" y="-102"/>
      </p:cViewPr>
      <p:guideLst>
        <p:guide orient="horz" pos="2011"/>
        <p:guide/>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82F7844-FE41-1C4B-A3C0-293541DDB44E}" type="datetimeFigureOut">
              <a:rPr lang="en-US" smtClean="0"/>
              <a:t>12/18/2017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158EB10-DBA6-B947-85CD-64F55A70C540}" type="slidenum">
              <a:rPr lang="en-US" smtClean="0"/>
              <a:t>‹#›</a:t>
            </a:fld>
            <a:endParaRPr lang="en-US" dirty="0"/>
          </a:p>
        </p:txBody>
      </p:sp>
    </p:spTree>
    <p:extLst>
      <p:ext uri="{BB962C8B-B14F-4D97-AF65-F5344CB8AC3E}">
        <p14:creationId xmlns:p14="http://schemas.microsoft.com/office/powerpoint/2010/main" val="23901524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D4DEEE-EB5D-46E9-A2BC-E36649CE5C85}" type="datetimeFigureOut">
              <a:rPr lang="en-US" smtClean="0"/>
              <a:t>12/18/2017</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3EF505-485E-4506-AC49-1E4D573F910E}" type="slidenum">
              <a:rPr lang="en-US" smtClean="0"/>
              <a:t>‹#›</a:t>
            </a:fld>
            <a:endParaRPr lang="en-US" dirty="0"/>
          </a:p>
        </p:txBody>
      </p:sp>
    </p:spTree>
    <p:extLst>
      <p:ext uri="{BB962C8B-B14F-4D97-AF65-F5344CB8AC3E}">
        <p14:creationId xmlns:p14="http://schemas.microsoft.com/office/powerpoint/2010/main" val="4940899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0" kern="1200" dirty="0">
                <a:solidFill>
                  <a:schemeClr val="tx1"/>
                </a:solidFill>
                <a:effectLst/>
                <a:latin typeface="+mn-lt"/>
                <a:ea typeface="+mn-ea"/>
                <a:cs typeface="+mn-cs"/>
              </a:rPr>
              <a:t>Hello Class.</a:t>
            </a:r>
          </a:p>
          <a:p>
            <a:r>
              <a:rPr lang="en-US" sz="1200" i="0" kern="1200" dirty="0">
                <a:solidFill>
                  <a:schemeClr val="tx1"/>
                </a:solidFill>
                <a:effectLst/>
                <a:latin typeface="+mn-lt"/>
                <a:ea typeface="+mn-ea"/>
                <a:cs typeface="+mn-cs"/>
              </a:rPr>
              <a:t>Welcome back! I hope</a:t>
            </a:r>
            <a:r>
              <a:rPr lang="en-US" sz="1200" i="0" kern="1200" baseline="0" dirty="0">
                <a:solidFill>
                  <a:schemeClr val="tx1"/>
                </a:solidFill>
                <a:effectLst/>
                <a:latin typeface="+mn-lt"/>
                <a:ea typeface="+mn-ea"/>
                <a:cs typeface="+mn-cs"/>
              </a:rPr>
              <a:t> you are as excited about the new semester as I am. I wanted to take a few minutes to talk about the required course materials we’ll be using in this class.</a:t>
            </a:r>
            <a:endParaRPr lang="en-US" sz="120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EF694B2-1EF3-4FE5-96B4-83C3646E1ECC}" type="slidenum">
              <a:rPr lang="en-US" smtClean="0"/>
              <a:t>2</a:t>
            </a:fld>
            <a:endParaRPr lang="en-US" dirty="0"/>
          </a:p>
        </p:txBody>
      </p:sp>
    </p:spTree>
    <p:extLst>
      <p:ext uri="{BB962C8B-B14F-4D97-AF65-F5344CB8AC3E}">
        <p14:creationId xmlns:p14="http://schemas.microsoft.com/office/powerpoint/2010/main" val="10265679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i="0" kern="1200" dirty="0" smtClean="0">
              <a:solidFill>
                <a:schemeClr val="tx1"/>
              </a:solidFill>
              <a:effectLst/>
              <a:latin typeface="+mn-lt"/>
              <a:ea typeface="+mn-ea"/>
              <a:cs typeface="+mn-cs"/>
            </a:endParaRPr>
          </a:p>
          <a:p>
            <a:r>
              <a:rPr lang="en-US" sz="1200" i="0" kern="1200" dirty="0" smtClean="0">
                <a:solidFill>
                  <a:schemeClr val="tx1"/>
                </a:solidFill>
                <a:effectLst/>
                <a:latin typeface="+mn-lt"/>
                <a:ea typeface="+mn-ea"/>
                <a:cs typeface="+mn-cs"/>
              </a:rPr>
              <a:t>The </a:t>
            </a:r>
            <a:r>
              <a:rPr lang="en-US" sz="1200" i="0" kern="1200" dirty="0">
                <a:solidFill>
                  <a:schemeClr val="tx1"/>
                </a:solidFill>
                <a:effectLst/>
                <a:latin typeface="+mn-lt"/>
                <a:ea typeface="+mn-ea"/>
                <a:cs typeface="+mn-cs"/>
              </a:rPr>
              <a:t>first time we launch SmartBook, we will see a brief tutorial that explains how SmartBook works.</a:t>
            </a:r>
            <a:endParaRPr lang="en-US" i="0" dirty="0"/>
          </a:p>
        </p:txBody>
      </p:sp>
      <p:sp>
        <p:nvSpPr>
          <p:cNvPr id="4" name="Slide Number Placeholder 3"/>
          <p:cNvSpPr>
            <a:spLocks noGrp="1"/>
          </p:cNvSpPr>
          <p:nvPr>
            <p:ph type="sldNum" sz="quarter" idx="10"/>
          </p:nvPr>
        </p:nvSpPr>
        <p:spPr/>
        <p:txBody>
          <a:bodyPr/>
          <a:lstStyle/>
          <a:p>
            <a:fld id="{013EF505-485E-4506-AC49-1E4D573F910E}" type="slidenum">
              <a:rPr lang="en-US" smtClean="0"/>
              <a:t>12</a:t>
            </a:fld>
            <a:endParaRPr lang="en-US" dirty="0"/>
          </a:p>
        </p:txBody>
      </p:sp>
    </p:spTree>
    <p:extLst>
      <p:ext uri="{BB962C8B-B14F-4D97-AF65-F5344CB8AC3E}">
        <p14:creationId xmlns:p14="http://schemas.microsoft.com/office/powerpoint/2010/main" val="7773948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0" kern="1200" dirty="0">
                <a:solidFill>
                  <a:schemeClr val="tx1"/>
                </a:solidFill>
                <a:effectLst/>
                <a:latin typeface="+mn-lt"/>
                <a:ea typeface="+mn-ea"/>
                <a:cs typeface="+mn-cs"/>
              </a:rPr>
              <a:t>The first time we enter a chapter, we’re taken to the first page of the chapter and we can view an outline of the chapter in the pane on the left-hand side.  </a:t>
            </a:r>
          </a:p>
          <a:p>
            <a:r>
              <a:rPr lang="en-US" sz="1200" i="0" kern="1200" dirty="0">
                <a:solidFill>
                  <a:schemeClr val="tx1"/>
                </a:solidFill>
                <a:effectLst/>
                <a:latin typeface="+mn-lt"/>
                <a:ea typeface="+mn-ea"/>
                <a:cs typeface="+mn-cs"/>
              </a:rPr>
              <a:t> </a:t>
            </a:r>
          </a:p>
          <a:p>
            <a:r>
              <a:rPr lang="en-US" sz="1200" i="0" kern="1200" dirty="0">
                <a:solidFill>
                  <a:schemeClr val="tx1"/>
                </a:solidFill>
                <a:effectLst/>
                <a:latin typeface="+mn-lt"/>
                <a:ea typeface="+mn-ea"/>
                <a:cs typeface="+mn-cs"/>
              </a:rPr>
              <a:t>If you want to preview the outline of the chapter, you’ll see what you are about to read. You can also close this pane by clicking on the 4 squares in the upper left corner.</a:t>
            </a:r>
          </a:p>
        </p:txBody>
      </p:sp>
      <p:sp>
        <p:nvSpPr>
          <p:cNvPr id="4" name="Slide Number Placeholder 3"/>
          <p:cNvSpPr>
            <a:spLocks noGrp="1"/>
          </p:cNvSpPr>
          <p:nvPr>
            <p:ph type="sldNum" sz="quarter" idx="10"/>
          </p:nvPr>
        </p:nvSpPr>
        <p:spPr/>
        <p:txBody>
          <a:bodyPr/>
          <a:lstStyle/>
          <a:p>
            <a:fld id="{013EF505-485E-4506-AC49-1E4D573F910E}" type="slidenum">
              <a:rPr lang="en-US" smtClean="0"/>
              <a:t>13</a:t>
            </a:fld>
            <a:endParaRPr lang="en-US" dirty="0"/>
          </a:p>
        </p:txBody>
      </p:sp>
    </p:spTree>
    <p:extLst>
      <p:ext uri="{BB962C8B-B14F-4D97-AF65-F5344CB8AC3E}">
        <p14:creationId xmlns:p14="http://schemas.microsoft.com/office/powerpoint/2010/main" val="12681169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0" kern="1200" dirty="0">
                <a:solidFill>
                  <a:schemeClr val="tx1"/>
                </a:solidFill>
                <a:effectLst/>
                <a:latin typeface="+mn-lt"/>
                <a:ea typeface="+mn-ea"/>
                <a:cs typeface="+mn-cs"/>
              </a:rPr>
              <a:t>You’ll see that portions of the chapter are highlighted in yellow; this is the content that is most important for you to read at this moment in time.  To save time, you can focus on reading just the highlighted portions in the chapter, which will change over time as you work through the chapter.</a:t>
            </a:r>
          </a:p>
        </p:txBody>
      </p:sp>
      <p:sp>
        <p:nvSpPr>
          <p:cNvPr id="4" name="Slide Number Placeholder 3"/>
          <p:cNvSpPr>
            <a:spLocks noGrp="1"/>
          </p:cNvSpPr>
          <p:nvPr>
            <p:ph type="sldNum" sz="quarter" idx="10"/>
          </p:nvPr>
        </p:nvSpPr>
        <p:spPr/>
        <p:txBody>
          <a:bodyPr/>
          <a:lstStyle/>
          <a:p>
            <a:fld id="{013EF505-485E-4506-AC49-1E4D573F910E}" type="slidenum">
              <a:rPr lang="en-US" smtClean="0"/>
              <a:t>14</a:t>
            </a:fld>
            <a:endParaRPr lang="en-US" dirty="0"/>
          </a:p>
        </p:txBody>
      </p:sp>
    </p:spTree>
    <p:extLst>
      <p:ext uri="{BB962C8B-B14F-4D97-AF65-F5344CB8AC3E}">
        <p14:creationId xmlns:p14="http://schemas.microsoft.com/office/powerpoint/2010/main" val="36607230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0" kern="1200" dirty="0">
                <a:solidFill>
                  <a:schemeClr val="tx1"/>
                </a:solidFill>
                <a:effectLst/>
                <a:latin typeface="+mn-lt"/>
                <a:ea typeface="+mn-ea"/>
                <a:cs typeface="+mn-cs"/>
              </a:rPr>
              <a:t>After you spend a little time reading, you’ll see the “Practice” icon in the bottom left corner start to flash, telling you it’s time to jump into the “Practice” phase, where you will answer questions about what you just read about to help reinforce what you learned and to help you retain it. When you answer questions correctly, the highlights turn from yellow to green to indicate that you have learned that material.  </a:t>
            </a:r>
          </a:p>
          <a:p>
            <a:endParaRPr lang="en-US" sz="1200" i="0" kern="1200" dirty="0">
              <a:solidFill>
                <a:schemeClr val="tx1"/>
              </a:solidFill>
              <a:effectLst/>
              <a:latin typeface="+mn-lt"/>
              <a:ea typeface="+mn-ea"/>
              <a:cs typeface="+mn-cs"/>
            </a:endParaRPr>
          </a:p>
          <a:p>
            <a:r>
              <a:rPr lang="en-US" sz="1200" i="0" kern="1200" dirty="0">
                <a:solidFill>
                  <a:schemeClr val="tx1"/>
                </a:solidFill>
                <a:effectLst/>
                <a:latin typeface="+mn-lt"/>
                <a:ea typeface="+mn-ea"/>
                <a:cs typeface="+mn-cs"/>
              </a:rPr>
              <a:t>Your goal is for all of the highlights in the chapter to be green, showing you that you have mastered the material.</a:t>
            </a:r>
            <a:endParaRPr lang="en-US" i="0" dirty="0"/>
          </a:p>
        </p:txBody>
      </p:sp>
      <p:sp>
        <p:nvSpPr>
          <p:cNvPr id="4" name="Slide Number Placeholder 3"/>
          <p:cNvSpPr>
            <a:spLocks noGrp="1"/>
          </p:cNvSpPr>
          <p:nvPr>
            <p:ph type="sldNum" sz="quarter" idx="10"/>
          </p:nvPr>
        </p:nvSpPr>
        <p:spPr/>
        <p:txBody>
          <a:bodyPr/>
          <a:lstStyle/>
          <a:p>
            <a:fld id="{013EF505-485E-4506-AC49-1E4D573F910E}" type="slidenum">
              <a:rPr lang="en-US" smtClean="0"/>
              <a:t>15</a:t>
            </a:fld>
            <a:endParaRPr lang="en-US" dirty="0"/>
          </a:p>
        </p:txBody>
      </p:sp>
    </p:spTree>
    <p:extLst>
      <p:ext uri="{BB962C8B-B14F-4D97-AF65-F5344CB8AC3E}">
        <p14:creationId xmlns:p14="http://schemas.microsoft.com/office/powerpoint/2010/main" val="2063513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0" kern="1200" dirty="0">
                <a:solidFill>
                  <a:schemeClr val="tx1"/>
                </a:solidFill>
                <a:effectLst/>
                <a:latin typeface="+mn-lt"/>
                <a:ea typeface="+mn-ea"/>
                <a:cs typeface="+mn-cs"/>
              </a:rPr>
              <a:t>You will be see various types of questions – multiple choice, fill in the blank, etc., and you are supposed to answer the question and then choose how confident you are that you know the right answer. If you are confident, choose “I know it”; if not, select one of the other options. You can also click “Read about this” if you are unsure, and you will be taken to the portion of the chapter where this topic is discussed. </a:t>
            </a:r>
          </a:p>
          <a:p>
            <a:r>
              <a:rPr lang="en-US" sz="1200" i="0" kern="1200" dirty="0">
                <a:solidFill>
                  <a:schemeClr val="tx1"/>
                </a:solidFill>
                <a:effectLst/>
                <a:latin typeface="+mn-lt"/>
                <a:ea typeface="+mn-ea"/>
                <a:cs typeface="+mn-cs"/>
              </a:rPr>
              <a:t> </a:t>
            </a:r>
          </a:p>
          <a:p>
            <a:r>
              <a:rPr lang="en-US" sz="1200" i="0" kern="1200" dirty="0">
                <a:solidFill>
                  <a:schemeClr val="tx1"/>
                </a:solidFill>
                <a:effectLst/>
                <a:latin typeface="+mn-lt"/>
                <a:ea typeface="+mn-ea"/>
                <a:cs typeface="+mn-cs"/>
              </a:rPr>
              <a:t>After you answer and select your confidence level, click “OK” and you’ll immediately see if you were correct or incorrect. </a:t>
            </a:r>
            <a:endParaRPr lang="en-US" i="0" dirty="0"/>
          </a:p>
        </p:txBody>
      </p:sp>
      <p:sp>
        <p:nvSpPr>
          <p:cNvPr id="4" name="Slide Number Placeholder 3"/>
          <p:cNvSpPr>
            <a:spLocks noGrp="1"/>
          </p:cNvSpPr>
          <p:nvPr>
            <p:ph type="sldNum" sz="quarter" idx="10"/>
          </p:nvPr>
        </p:nvSpPr>
        <p:spPr/>
        <p:txBody>
          <a:bodyPr/>
          <a:lstStyle/>
          <a:p>
            <a:fld id="{013EF505-485E-4506-AC49-1E4D573F910E}" type="slidenum">
              <a:rPr lang="en-US" smtClean="0"/>
              <a:t>16</a:t>
            </a:fld>
            <a:endParaRPr lang="en-US" dirty="0"/>
          </a:p>
        </p:txBody>
      </p:sp>
    </p:spTree>
    <p:extLst>
      <p:ext uri="{BB962C8B-B14F-4D97-AF65-F5344CB8AC3E}">
        <p14:creationId xmlns:p14="http://schemas.microsoft.com/office/powerpoint/2010/main" val="12025573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0" kern="1200" dirty="0">
                <a:solidFill>
                  <a:schemeClr val="tx1"/>
                </a:solidFill>
                <a:effectLst/>
                <a:latin typeface="+mn-lt"/>
                <a:ea typeface="+mn-ea"/>
                <a:cs typeface="+mn-cs"/>
              </a:rPr>
              <a:t>If you answer a question incorrectly, you will sometimes see feedback on why you were wrong. </a:t>
            </a:r>
          </a:p>
          <a:p>
            <a:r>
              <a:rPr lang="en-US" sz="1200" i="0" kern="1200" dirty="0">
                <a:solidFill>
                  <a:schemeClr val="tx1"/>
                </a:solidFill>
                <a:effectLst/>
                <a:latin typeface="+mn-lt"/>
                <a:ea typeface="+mn-ea"/>
                <a:cs typeface="+mn-cs"/>
              </a:rPr>
              <a:t> </a:t>
            </a:r>
          </a:p>
          <a:p>
            <a:r>
              <a:rPr lang="en-US" sz="1200" i="0" kern="1200" dirty="0">
                <a:solidFill>
                  <a:schemeClr val="tx1"/>
                </a:solidFill>
                <a:effectLst/>
                <a:latin typeface="+mn-lt"/>
                <a:ea typeface="+mn-ea"/>
                <a:cs typeface="+mn-cs"/>
              </a:rPr>
              <a:t>Unlike a test or quiz, you are not penalized if you answer incorrectly; the goal of SmartBook is to help you learn. It was designed with your success in mind!</a:t>
            </a:r>
            <a:endParaRPr lang="en-US" i="0" dirty="0"/>
          </a:p>
        </p:txBody>
      </p:sp>
      <p:sp>
        <p:nvSpPr>
          <p:cNvPr id="4" name="Slide Number Placeholder 3"/>
          <p:cNvSpPr>
            <a:spLocks noGrp="1"/>
          </p:cNvSpPr>
          <p:nvPr>
            <p:ph type="sldNum" sz="quarter" idx="10"/>
          </p:nvPr>
        </p:nvSpPr>
        <p:spPr/>
        <p:txBody>
          <a:bodyPr/>
          <a:lstStyle/>
          <a:p>
            <a:fld id="{013EF505-485E-4506-AC49-1E4D573F910E}" type="slidenum">
              <a:rPr lang="en-US" smtClean="0"/>
              <a:t>17</a:t>
            </a:fld>
            <a:endParaRPr lang="en-US" dirty="0"/>
          </a:p>
        </p:txBody>
      </p:sp>
    </p:spTree>
    <p:extLst>
      <p:ext uri="{BB962C8B-B14F-4D97-AF65-F5344CB8AC3E}">
        <p14:creationId xmlns:p14="http://schemas.microsoft.com/office/powerpoint/2010/main" val="16765134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0" kern="1200" dirty="0">
                <a:solidFill>
                  <a:schemeClr val="tx1"/>
                </a:solidFill>
                <a:effectLst/>
                <a:latin typeface="+mn-lt"/>
                <a:ea typeface="+mn-ea"/>
                <a:cs typeface="+mn-cs"/>
              </a:rPr>
              <a:t>You can complete the SmartBook assignment, or exit out of it by opening the menu on the left hand side of the screen, and clicking on “Leave SmartBook”.  </a:t>
            </a:r>
          </a:p>
          <a:p>
            <a:r>
              <a:rPr lang="en-US" sz="1200" i="0" kern="1200" dirty="0">
                <a:solidFill>
                  <a:schemeClr val="tx1"/>
                </a:solidFill>
                <a:effectLst/>
                <a:latin typeface="+mn-lt"/>
                <a:ea typeface="+mn-ea"/>
                <a:cs typeface="+mn-cs"/>
              </a:rPr>
              <a:t> </a:t>
            </a:r>
          </a:p>
          <a:p>
            <a:r>
              <a:rPr lang="en-US" sz="1200" i="0" kern="1200" dirty="0">
                <a:solidFill>
                  <a:schemeClr val="tx1"/>
                </a:solidFill>
                <a:effectLst/>
                <a:latin typeface="+mn-lt"/>
                <a:ea typeface="+mn-ea"/>
                <a:cs typeface="+mn-cs"/>
              </a:rPr>
              <a:t>When you come back to it later, you will pick up where you left off.</a:t>
            </a:r>
            <a:endParaRPr lang="en-US" i="0" dirty="0"/>
          </a:p>
        </p:txBody>
      </p:sp>
      <p:sp>
        <p:nvSpPr>
          <p:cNvPr id="4" name="Slide Number Placeholder 3"/>
          <p:cNvSpPr>
            <a:spLocks noGrp="1"/>
          </p:cNvSpPr>
          <p:nvPr>
            <p:ph type="sldNum" sz="quarter" idx="10"/>
          </p:nvPr>
        </p:nvSpPr>
        <p:spPr/>
        <p:txBody>
          <a:bodyPr/>
          <a:lstStyle/>
          <a:p>
            <a:fld id="{013EF505-485E-4506-AC49-1E4D573F910E}" type="slidenum">
              <a:rPr lang="en-US" smtClean="0"/>
              <a:t>18</a:t>
            </a:fld>
            <a:endParaRPr lang="en-US" dirty="0"/>
          </a:p>
        </p:txBody>
      </p:sp>
    </p:spTree>
    <p:extLst>
      <p:ext uri="{BB962C8B-B14F-4D97-AF65-F5344CB8AC3E}">
        <p14:creationId xmlns:p14="http://schemas.microsoft.com/office/powerpoint/2010/main" val="37539982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0" kern="1200" dirty="0">
                <a:solidFill>
                  <a:schemeClr val="tx1"/>
                </a:solidFill>
                <a:effectLst/>
                <a:latin typeface="+mn-lt"/>
                <a:ea typeface="+mn-ea"/>
                <a:cs typeface="+mn-cs"/>
              </a:rPr>
              <a:t>You will return to your course home page and you will see all of the assignments that are available to you. </a:t>
            </a:r>
            <a:r>
              <a:rPr lang="en-US" sz="1200" i="0" kern="1200" dirty="0" smtClean="0">
                <a:solidFill>
                  <a:schemeClr val="tx1"/>
                </a:solidFill>
                <a:effectLst/>
                <a:latin typeface="+mn-lt"/>
                <a:ea typeface="+mn-ea"/>
                <a:cs typeface="+mn-cs"/>
              </a:rPr>
              <a:t>All assignments account for ___% of your grade.</a:t>
            </a:r>
            <a:endParaRPr lang="en-US" sz="1200" i="0" kern="1200" dirty="0">
              <a:solidFill>
                <a:schemeClr val="tx1"/>
              </a:solidFill>
              <a:effectLst/>
              <a:latin typeface="+mn-lt"/>
              <a:ea typeface="+mn-ea"/>
              <a:cs typeface="+mn-cs"/>
            </a:endParaRPr>
          </a:p>
          <a:p>
            <a:r>
              <a:rPr lang="en-US" sz="1200" i="0" kern="1200" dirty="0">
                <a:solidFill>
                  <a:schemeClr val="tx1"/>
                </a:solidFill>
                <a:effectLst/>
                <a:latin typeface="+mn-lt"/>
                <a:ea typeface="+mn-ea"/>
                <a:cs typeface="+mn-cs"/>
              </a:rPr>
              <a:t> </a:t>
            </a:r>
          </a:p>
          <a:p>
            <a:r>
              <a:rPr lang="en-US" sz="1200" i="0" kern="1200" dirty="0">
                <a:solidFill>
                  <a:schemeClr val="tx1"/>
                </a:solidFill>
                <a:effectLst/>
                <a:latin typeface="+mn-lt"/>
                <a:ea typeface="+mn-ea"/>
                <a:cs typeface="+mn-cs"/>
              </a:rPr>
              <a:t>You may see links for videos, homework assignments, quizzes, and tests.</a:t>
            </a:r>
            <a:endParaRPr lang="en-US" i="0" dirty="0"/>
          </a:p>
        </p:txBody>
      </p:sp>
      <p:sp>
        <p:nvSpPr>
          <p:cNvPr id="4" name="Slide Number Placeholder 3"/>
          <p:cNvSpPr>
            <a:spLocks noGrp="1"/>
          </p:cNvSpPr>
          <p:nvPr>
            <p:ph type="sldNum" sz="quarter" idx="10"/>
          </p:nvPr>
        </p:nvSpPr>
        <p:spPr/>
        <p:txBody>
          <a:bodyPr/>
          <a:lstStyle/>
          <a:p>
            <a:fld id="{013EF505-485E-4506-AC49-1E4D573F910E}" type="slidenum">
              <a:rPr lang="en-US" smtClean="0"/>
              <a:t>19</a:t>
            </a:fld>
            <a:endParaRPr lang="en-US" dirty="0"/>
          </a:p>
        </p:txBody>
      </p:sp>
    </p:spTree>
    <p:extLst>
      <p:ext uri="{BB962C8B-B14F-4D97-AF65-F5344CB8AC3E}">
        <p14:creationId xmlns:p14="http://schemas.microsoft.com/office/powerpoint/2010/main" val="22943144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0" kern="1200" dirty="0">
                <a:solidFill>
                  <a:schemeClr val="tx1"/>
                </a:solidFill>
                <a:effectLst/>
                <a:latin typeface="+mn-lt"/>
                <a:ea typeface="+mn-ea"/>
                <a:cs typeface="+mn-cs"/>
              </a:rPr>
              <a:t>I’</a:t>
            </a:r>
            <a:r>
              <a:rPr lang="en-US" sz="1200" i="0" kern="1200" baseline="0" dirty="0">
                <a:solidFill>
                  <a:schemeClr val="tx1"/>
                </a:solidFill>
                <a:effectLst/>
                <a:latin typeface="+mn-lt"/>
                <a:ea typeface="+mn-ea"/>
                <a:cs typeface="+mn-cs"/>
              </a:rPr>
              <a:t>d like to make sure you know </a:t>
            </a:r>
            <a:r>
              <a:rPr lang="en-US" sz="1200" i="0" kern="1200" dirty="0">
                <a:solidFill>
                  <a:schemeClr val="tx1"/>
                </a:solidFill>
                <a:effectLst/>
                <a:latin typeface="+mn-lt"/>
                <a:ea typeface="+mn-ea"/>
                <a:cs typeface="+mn-cs"/>
              </a:rPr>
              <a:t>where to go for help if you need it. </a:t>
            </a:r>
          </a:p>
          <a:p>
            <a:r>
              <a:rPr lang="en-US" sz="1200" i="0" kern="1200" dirty="0">
                <a:solidFill>
                  <a:schemeClr val="tx1"/>
                </a:solidFill>
                <a:effectLst/>
                <a:latin typeface="+mn-lt"/>
                <a:ea typeface="+mn-ea"/>
                <a:cs typeface="+mn-cs"/>
              </a:rPr>
              <a:t>Should you have questions about anything of a technical nature while you are registering or once you are in Connect, you can contact McGraw-Hill’s Customer Experience Group.  They are available 24 hours a day Monday through Thursday, and they have extensive hours on the weekends as well. You can call, chat, complete an online web form, or access their online Knowledge Base to find an answer for yourself.</a:t>
            </a:r>
          </a:p>
          <a:p>
            <a:endParaRPr lang="en-US" dirty="0"/>
          </a:p>
        </p:txBody>
      </p:sp>
      <p:sp>
        <p:nvSpPr>
          <p:cNvPr id="4" name="Slide Number Placeholder 3"/>
          <p:cNvSpPr>
            <a:spLocks noGrp="1"/>
          </p:cNvSpPr>
          <p:nvPr>
            <p:ph type="sldNum" sz="quarter" idx="10"/>
          </p:nvPr>
        </p:nvSpPr>
        <p:spPr/>
        <p:txBody>
          <a:bodyPr/>
          <a:lstStyle/>
          <a:p>
            <a:fld id="{013EF505-485E-4506-AC49-1E4D573F910E}" type="slidenum">
              <a:rPr lang="en-US" smtClean="0"/>
              <a:t>20</a:t>
            </a:fld>
            <a:endParaRPr lang="en-US" dirty="0"/>
          </a:p>
        </p:txBody>
      </p:sp>
    </p:spTree>
    <p:extLst>
      <p:ext uri="{BB962C8B-B14F-4D97-AF65-F5344CB8AC3E}">
        <p14:creationId xmlns:p14="http://schemas.microsoft.com/office/powerpoint/2010/main" val="3253686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0" kern="1200" dirty="0">
                <a:solidFill>
                  <a:schemeClr val="tx1"/>
                </a:solidFill>
                <a:effectLst/>
                <a:latin typeface="+mn-lt"/>
                <a:ea typeface="+mn-ea"/>
                <a:cs typeface="+mn-cs"/>
              </a:rPr>
              <a:t>You have options on how to best obtain the required course materials.  </a:t>
            </a:r>
          </a:p>
          <a:p>
            <a:r>
              <a:rPr lang="en-US" sz="1200" i="0" kern="1200" dirty="0">
                <a:solidFill>
                  <a:schemeClr val="tx1"/>
                </a:solidFill>
                <a:effectLst/>
                <a:latin typeface="+mn-lt"/>
                <a:ea typeface="+mn-ea"/>
                <a:cs typeface="+mn-cs"/>
              </a:rPr>
              <a:t>There is a package in your bookstore that has been discounted to save you money, or you can choose to purchase access to Connect only, which includes all of the course materials – including SmartBook [and our New eBook] if you want a completely online experience. </a:t>
            </a:r>
            <a:endParaRPr lang="en-US" i="0" dirty="0"/>
          </a:p>
        </p:txBody>
      </p:sp>
      <p:sp>
        <p:nvSpPr>
          <p:cNvPr id="4" name="Slide Number Placeholder 3"/>
          <p:cNvSpPr>
            <a:spLocks noGrp="1"/>
          </p:cNvSpPr>
          <p:nvPr>
            <p:ph type="sldNum" sz="quarter" idx="10"/>
          </p:nvPr>
        </p:nvSpPr>
        <p:spPr/>
        <p:txBody>
          <a:bodyPr/>
          <a:lstStyle/>
          <a:p>
            <a:fld id="{013EF505-485E-4506-AC49-1E4D573F910E}" type="slidenum">
              <a:rPr lang="en-US" smtClean="0"/>
              <a:t>21</a:t>
            </a:fld>
            <a:endParaRPr lang="en-US" dirty="0"/>
          </a:p>
        </p:txBody>
      </p:sp>
    </p:spTree>
    <p:extLst>
      <p:ext uri="{BB962C8B-B14F-4D97-AF65-F5344CB8AC3E}">
        <p14:creationId xmlns:p14="http://schemas.microsoft.com/office/powerpoint/2010/main" val="40802966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0" kern="1200" baseline="0" dirty="0">
                <a:solidFill>
                  <a:schemeClr val="tx1"/>
                </a:solidFill>
                <a:effectLst/>
                <a:latin typeface="+mn-lt"/>
                <a:ea typeface="+mn-ea"/>
                <a:cs typeface="+mn-cs"/>
              </a:rPr>
              <a:t>For this course, I have adopted an online personalized learning tool called </a:t>
            </a:r>
            <a:r>
              <a:rPr lang="en-US" sz="1200" i="0" kern="1200" baseline="0" dirty="0" smtClean="0">
                <a:solidFill>
                  <a:schemeClr val="tx1"/>
                </a:solidFill>
                <a:effectLst/>
                <a:latin typeface="+mn-lt"/>
                <a:ea typeface="+mn-ea"/>
                <a:cs typeface="+mn-cs"/>
              </a:rPr>
              <a:t>Connect from McGraw-Hill.</a:t>
            </a:r>
            <a:endParaRPr lang="en-US" sz="1200" i="0" kern="1200" baseline="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Connect is like having your own digital tutor and personal planner at your fingertips, 24/7. </a:t>
            </a:r>
            <a:r>
              <a:rPr lang="en-US" sz="1200" kern="1200" baseline="0" dirty="0">
                <a:solidFill>
                  <a:schemeClr val="tx1"/>
                </a:solidFill>
                <a:effectLst/>
                <a:latin typeface="+mn-lt"/>
                <a:ea typeface="+mn-ea"/>
                <a:cs typeface="+mn-cs"/>
              </a:rPr>
              <a:t> Connect contains everything you need to pass this class – an eBook and other learning tools, your assignments, quizzes, and exams.  </a:t>
            </a:r>
            <a:r>
              <a:rPr lang="en-US" sz="1200" kern="1200" dirty="0">
                <a:solidFill>
                  <a:schemeClr val="tx1"/>
                </a:solidFill>
                <a:effectLst/>
                <a:latin typeface="+mn-lt"/>
                <a:ea typeface="+mn-ea"/>
                <a:cs typeface="+mn-cs"/>
              </a:rPr>
              <a:t>And with to-do lists, calendars, and alerts, you can be sure you don’t miss an assignment, and ultimately get the grade you want and credits you need the first time around — no repeats, no added tuition costs.   All for a fraction of the price of traditional textbooks</a:t>
            </a:r>
            <a:r>
              <a:rPr lang="en-US" sz="1200" kern="1200" dirty="0" smtClean="0">
                <a:solidFill>
                  <a:schemeClr val="tx1"/>
                </a:solidFill>
                <a:effectLst/>
                <a:latin typeface="+mn-lt"/>
                <a:ea typeface="+mn-ea"/>
                <a:cs typeface="+mn-cs"/>
              </a:rPr>
              <a: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Assignments in Connect account</a:t>
            </a:r>
            <a:r>
              <a:rPr lang="en-US" sz="1200" kern="1200" baseline="0" dirty="0" smtClean="0">
                <a:solidFill>
                  <a:schemeClr val="tx1"/>
                </a:solidFill>
                <a:effectLst/>
                <a:latin typeface="+mn-lt"/>
                <a:ea typeface="+mn-ea"/>
                <a:cs typeface="+mn-cs"/>
              </a:rPr>
              <a:t> for ___% of your grade.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13EF505-485E-4506-AC49-1E4D573F910E}" type="slidenum">
              <a:rPr lang="en-US" smtClean="0"/>
              <a:t>3</a:t>
            </a:fld>
            <a:endParaRPr lang="en-US" dirty="0"/>
          </a:p>
        </p:txBody>
      </p:sp>
    </p:spTree>
    <p:extLst>
      <p:ext uri="{BB962C8B-B14F-4D97-AF65-F5344CB8AC3E}">
        <p14:creationId xmlns:p14="http://schemas.microsoft.com/office/powerpoint/2010/main" val="2789247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0" kern="1200" dirty="0">
                <a:solidFill>
                  <a:schemeClr val="tx1"/>
                </a:solidFill>
                <a:effectLst/>
                <a:latin typeface="+mn-lt"/>
                <a:ea typeface="+mn-ea"/>
                <a:cs typeface="+mn-cs"/>
              </a:rPr>
              <a:t>If you choose to go with the all-digital, Connect-only option, any time after you purchase access to Connect you will have an option to purchase a Loose Leaf version of the book at a discounted price – right from within your Connect course.</a:t>
            </a:r>
            <a:endParaRPr lang="en-US" i="0" dirty="0"/>
          </a:p>
        </p:txBody>
      </p:sp>
      <p:sp>
        <p:nvSpPr>
          <p:cNvPr id="4" name="Slide Number Placeholder 3"/>
          <p:cNvSpPr>
            <a:spLocks noGrp="1"/>
          </p:cNvSpPr>
          <p:nvPr>
            <p:ph type="sldNum" sz="quarter" idx="10"/>
          </p:nvPr>
        </p:nvSpPr>
        <p:spPr/>
        <p:txBody>
          <a:bodyPr/>
          <a:lstStyle/>
          <a:p>
            <a:fld id="{013EF505-485E-4506-AC49-1E4D573F910E}" type="slidenum">
              <a:rPr lang="en-US" smtClean="0"/>
              <a:t>22</a:t>
            </a:fld>
            <a:endParaRPr lang="en-US" dirty="0"/>
          </a:p>
        </p:txBody>
      </p:sp>
    </p:spTree>
    <p:extLst>
      <p:ext uri="{BB962C8B-B14F-4D97-AF65-F5344CB8AC3E}">
        <p14:creationId xmlns:p14="http://schemas.microsoft.com/office/powerpoint/2010/main" val="36036801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0" kern="1200" dirty="0" smtClean="0">
                <a:solidFill>
                  <a:schemeClr val="tx1"/>
                </a:solidFill>
                <a:effectLst/>
                <a:latin typeface="+mn-lt"/>
                <a:ea typeface="+mn-ea"/>
                <a:cs typeface="+mn-cs"/>
              </a:rPr>
              <a:t>McGraw-Hill, is invested in student success and they want you to succeed in this course!  There are numerous resources they’ve developed to help you get the most out of Connect.  </a:t>
            </a:r>
          </a:p>
          <a:p>
            <a:r>
              <a:rPr lang="en-US" sz="1200" i="0" kern="1200" dirty="0" smtClean="0">
                <a:solidFill>
                  <a:schemeClr val="tx1"/>
                </a:solidFill>
                <a:effectLst/>
                <a:latin typeface="+mn-lt"/>
                <a:ea typeface="+mn-ea"/>
                <a:cs typeface="+mn-cs"/>
              </a:rPr>
              <a:t> </a:t>
            </a:r>
          </a:p>
          <a:p>
            <a:r>
              <a:rPr lang="en-US" sz="1200" i="0" kern="1200" dirty="0" smtClean="0">
                <a:solidFill>
                  <a:schemeClr val="tx1"/>
                </a:solidFill>
                <a:effectLst/>
                <a:latin typeface="+mn-lt"/>
                <a:ea typeface="+mn-ea"/>
                <a:cs typeface="+mn-cs"/>
              </a:rPr>
              <a:t>They created a ‘College Smarter,</a:t>
            </a:r>
            <a:r>
              <a:rPr lang="en-US" sz="1200" i="0" kern="1200" baseline="0" dirty="0" smtClean="0">
                <a:solidFill>
                  <a:schemeClr val="tx1"/>
                </a:solidFill>
                <a:effectLst/>
                <a:latin typeface="+mn-lt"/>
                <a:ea typeface="+mn-ea"/>
                <a:cs typeface="+mn-cs"/>
              </a:rPr>
              <a:t> Not Harder</a:t>
            </a:r>
            <a:r>
              <a:rPr lang="en-US" sz="1200" i="0" kern="1200" dirty="0" smtClean="0">
                <a:solidFill>
                  <a:schemeClr val="tx1"/>
                </a:solidFill>
                <a:effectLst/>
                <a:latin typeface="+mn-lt"/>
                <a:ea typeface="+mn-ea"/>
                <a:cs typeface="+mn-cs"/>
              </a:rPr>
              <a:t>’ website that contains useful videos to help you register and get familiar with Connect. </a:t>
            </a:r>
            <a:r>
              <a:rPr lang="en-US" sz="1200" i="0" kern="1200" baseline="0" dirty="0" smtClean="0">
                <a:solidFill>
                  <a:schemeClr val="tx1"/>
                </a:solidFill>
                <a:effectLst/>
                <a:latin typeface="+mn-lt"/>
                <a:ea typeface="+mn-ea"/>
                <a:cs typeface="+mn-cs"/>
              </a:rPr>
              <a:t> </a:t>
            </a:r>
            <a:r>
              <a:rPr lang="en-US" sz="1200" i="0" kern="1200" dirty="0" smtClean="0">
                <a:solidFill>
                  <a:schemeClr val="tx1"/>
                </a:solidFill>
                <a:effectLst/>
                <a:latin typeface="+mn-lt"/>
                <a:ea typeface="+mn-ea"/>
                <a:cs typeface="+mn-cs"/>
              </a:rPr>
              <a:t>There are also student testimonials as well as links to sign up for student-led webinars that will help you succeed. </a:t>
            </a:r>
            <a:r>
              <a:rPr lang="en-US" sz="1200" i="0" kern="1200" smtClean="0">
                <a:solidFill>
                  <a:schemeClr val="tx1"/>
                </a:solidFill>
                <a:effectLst/>
                <a:latin typeface="+mn-lt"/>
                <a:ea typeface="+mn-ea"/>
                <a:cs typeface="+mn-cs"/>
              </a:rPr>
              <a:t>They will also send timely reminders throughout the semester, highlighting what’s most important at that time.</a:t>
            </a:r>
          </a:p>
          <a:p>
            <a:endParaRPr lang="en-US"/>
          </a:p>
        </p:txBody>
      </p:sp>
      <p:sp>
        <p:nvSpPr>
          <p:cNvPr id="4" name="Slide Number Placeholder 3"/>
          <p:cNvSpPr>
            <a:spLocks noGrp="1"/>
          </p:cNvSpPr>
          <p:nvPr>
            <p:ph type="sldNum" sz="quarter" idx="10"/>
          </p:nvPr>
        </p:nvSpPr>
        <p:spPr/>
        <p:txBody>
          <a:bodyPr/>
          <a:lstStyle/>
          <a:p>
            <a:fld id="{75D5496C-C65A-4643-A05D-54724EE450D1}" type="slidenum">
              <a:rPr lang="en-US" smtClean="0"/>
              <a:t>23</a:t>
            </a:fld>
            <a:endParaRPr lang="en-US"/>
          </a:p>
        </p:txBody>
      </p:sp>
    </p:spTree>
    <p:extLst>
      <p:ext uri="{BB962C8B-B14F-4D97-AF65-F5344CB8AC3E}">
        <p14:creationId xmlns:p14="http://schemas.microsoft.com/office/powerpoint/2010/main" val="20892576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0" kern="1200" dirty="0">
                <a:solidFill>
                  <a:schemeClr val="tx1"/>
                </a:solidFill>
                <a:effectLst/>
                <a:latin typeface="+mn-lt"/>
                <a:ea typeface="+mn-ea"/>
                <a:cs typeface="+mn-cs"/>
              </a:rPr>
              <a:t>McGraw-Hill Student Ambassadors are students like you</a:t>
            </a:r>
            <a:r>
              <a:rPr lang="en-US" sz="1200" i="0" kern="1200" baseline="0" dirty="0">
                <a:solidFill>
                  <a:schemeClr val="tx1"/>
                </a:solidFill>
                <a:effectLst/>
                <a:latin typeface="+mn-lt"/>
                <a:ea typeface="+mn-ea"/>
                <a:cs typeface="+mn-cs"/>
              </a:rPr>
              <a:t> </a:t>
            </a:r>
            <a:r>
              <a:rPr lang="en-US" sz="1200" i="0" kern="1200" dirty="0">
                <a:solidFill>
                  <a:schemeClr val="tx1"/>
                </a:solidFill>
                <a:effectLst/>
                <a:latin typeface="+mn-lt"/>
                <a:ea typeface="+mn-ea"/>
                <a:cs typeface="+mn-cs"/>
              </a:rPr>
              <a:t>from around the country who have been successful using learning tools and resources, like</a:t>
            </a:r>
            <a:r>
              <a:rPr lang="en-US" sz="1200" i="0" kern="1200" baseline="0" dirty="0">
                <a:solidFill>
                  <a:schemeClr val="tx1"/>
                </a:solidFill>
                <a:effectLst/>
                <a:latin typeface="+mn-lt"/>
                <a:ea typeface="+mn-ea"/>
                <a:cs typeface="+mn-cs"/>
              </a:rPr>
              <a:t> Connect,</a:t>
            </a:r>
            <a:r>
              <a:rPr lang="en-US" sz="1200" i="0" kern="1200" dirty="0">
                <a:solidFill>
                  <a:schemeClr val="tx1"/>
                </a:solidFill>
                <a:effectLst/>
                <a:latin typeface="+mn-lt"/>
                <a:ea typeface="+mn-ea"/>
                <a:cs typeface="+mn-cs"/>
              </a:rPr>
              <a:t> provided by McGraw-Hill Education and are eager to help their fellow classmates do the same.</a:t>
            </a:r>
          </a:p>
          <a:p>
            <a:r>
              <a:rPr lang="en-US" sz="1200" i="0" kern="1200" dirty="0">
                <a:solidFill>
                  <a:schemeClr val="tx1"/>
                </a:solidFill>
                <a:effectLst/>
                <a:latin typeface="+mn-lt"/>
                <a:ea typeface="+mn-ea"/>
                <a:cs typeface="+mn-cs"/>
              </a:rPr>
              <a:t> </a:t>
            </a:r>
          </a:p>
          <a:p>
            <a:r>
              <a:rPr lang="en-US" sz="1200" i="0" kern="1200" dirty="0">
                <a:solidFill>
                  <a:schemeClr val="tx1"/>
                </a:solidFill>
                <a:effectLst/>
                <a:latin typeface="+mn-lt"/>
                <a:ea typeface="+mn-ea"/>
                <a:cs typeface="+mn-cs"/>
              </a:rPr>
              <a:t>They connect with educators and students around campus to share best practices, how-to’s, and study success tips.</a:t>
            </a:r>
          </a:p>
          <a:p>
            <a:r>
              <a:rPr lang="en-US" sz="1200" i="0" kern="1200" dirty="0">
                <a:solidFill>
                  <a:schemeClr val="tx1"/>
                </a:solidFill>
                <a:effectLst/>
                <a:latin typeface="+mn-lt"/>
                <a:ea typeface="+mn-ea"/>
                <a:cs typeface="+mn-cs"/>
              </a:rPr>
              <a:t> This program offers Student Ambassadors valuable real-world skills while empowering them to make a positive impact within their communities.</a:t>
            </a:r>
          </a:p>
          <a:p>
            <a:r>
              <a:rPr lang="en-US" sz="1200" i="0" kern="1200" dirty="0">
                <a:solidFill>
                  <a:schemeClr val="tx1"/>
                </a:solidFill>
                <a:effectLst/>
                <a:latin typeface="+mn-lt"/>
                <a:ea typeface="+mn-ea"/>
                <a:cs typeface="+mn-cs"/>
              </a:rPr>
              <a:t> McGraw-Hill</a:t>
            </a:r>
            <a:r>
              <a:rPr lang="en-US" sz="1200" i="0" kern="1200" baseline="0" dirty="0">
                <a:solidFill>
                  <a:schemeClr val="tx1"/>
                </a:solidFill>
                <a:effectLst/>
                <a:latin typeface="+mn-lt"/>
                <a:ea typeface="+mn-ea"/>
                <a:cs typeface="+mn-cs"/>
              </a:rPr>
              <a:t> is </a:t>
            </a:r>
            <a:r>
              <a:rPr lang="en-US" sz="1200" i="0" kern="1200" dirty="0">
                <a:solidFill>
                  <a:schemeClr val="tx1"/>
                </a:solidFill>
                <a:effectLst/>
                <a:latin typeface="+mn-lt"/>
                <a:ea typeface="+mn-ea"/>
                <a:cs typeface="+mn-cs"/>
              </a:rPr>
              <a:t>growing this team of Ambassadors so </a:t>
            </a:r>
            <a:r>
              <a:rPr lang="en-US" sz="1200" i="0" kern="1200" dirty="0" smtClean="0">
                <a:solidFill>
                  <a:schemeClr val="tx1"/>
                </a:solidFill>
                <a:effectLst/>
                <a:latin typeface="+mn-lt"/>
                <a:ea typeface="+mn-ea"/>
                <a:cs typeface="+mn-cs"/>
              </a:rPr>
              <a:t>go to their website if</a:t>
            </a:r>
            <a:r>
              <a:rPr lang="en-US" sz="1200" i="0" kern="1200" baseline="0" dirty="0" smtClean="0">
                <a:solidFill>
                  <a:schemeClr val="tx1"/>
                </a:solidFill>
                <a:effectLst/>
                <a:latin typeface="+mn-lt"/>
                <a:ea typeface="+mn-ea"/>
                <a:cs typeface="+mn-cs"/>
              </a:rPr>
              <a:t> you’re interested in learning more.</a:t>
            </a:r>
            <a:endParaRPr lang="en-US" i="0" dirty="0"/>
          </a:p>
        </p:txBody>
      </p:sp>
      <p:sp>
        <p:nvSpPr>
          <p:cNvPr id="4" name="Slide Number Placeholder 3"/>
          <p:cNvSpPr>
            <a:spLocks noGrp="1"/>
          </p:cNvSpPr>
          <p:nvPr>
            <p:ph type="sldNum" sz="quarter" idx="10"/>
          </p:nvPr>
        </p:nvSpPr>
        <p:spPr/>
        <p:txBody>
          <a:bodyPr/>
          <a:lstStyle/>
          <a:p>
            <a:fld id="{013EF505-485E-4506-AC49-1E4D573F910E}" type="slidenum">
              <a:rPr lang="en-US" smtClean="0"/>
              <a:t>24</a:t>
            </a:fld>
            <a:endParaRPr lang="en-US" dirty="0"/>
          </a:p>
        </p:txBody>
      </p:sp>
    </p:spTree>
    <p:extLst>
      <p:ext uri="{BB962C8B-B14F-4D97-AF65-F5344CB8AC3E}">
        <p14:creationId xmlns:p14="http://schemas.microsoft.com/office/powerpoint/2010/main" val="36175320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0" kern="1200" dirty="0">
                <a:solidFill>
                  <a:schemeClr val="tx1"/>
                </a:solidFill>
                <a:effectLst/>
                <a:latin typeface="+mn-lt"/>
                <a:ea typeface="+mn-ea"/>
                <a:cs typeface="+mn-cs"/>
              </a:rPr>
              <a:t>We invite you to connect with McGraw-Hill through various social media channels to stay informed and to help you get the most out of Connect. </a:t>
            </a:r>
          </a:p>
          <a:p>
            <a:r>
              <a:rPr lang="en-US" sz="1200" i="0" kern="1200" dirty="0">
                <a:solidFill>
                  <a:schemeClr val="tx1"/>
                </a:solidFill>
                <a:effectLst/>
                <a:latin typeface="+mn-lt"/>
                <a:ea typeface="+mn-ea"/>
                <a:cs typeface="+mn-cs"/>
              </a:rPr>
              <a:t> You can opt-in to SMS messaging to receive text message tips and information from McGraw-Hill.</a:t>
            </a:r>
            <a:endParaRPr lang="en-US" i="0" dirty="0"/>
          </a:p>
          <a:p>
            <a:endParaRPr lang="en-US" dirty="0"/>
          </a:p>
        </p:txBody>
      </p:sp>
      <p:sp>
        <p:nvSpPr>
          <p:cNvPr id="4" name="Slide Number Placeholder 3"/>
          <p:cNvSpPr>
            <a:spLocks noGrp="1"/>
          </p:cNvSpPr>
          <p:nvPr>
            <p:ph type="sldNum" sz="quarter" idx="10"/>
          </p:nvPr>
        </p:nvSpPr>
        <p:spPr/>
        <p:txBody>
          <a:bodyPr/>
          <a:lstStyle/>
          <a:p>
            <a:fld id="{2EF694B2-1EF3-4FE5-96B4-83C3646E1ECC}" type="slidenum">
              <a:rPr lang="en-US" smtClean="0"/>
              <a:t>25</a:t>
            </a:fld>
            <a:endParaRPr lang="en-US" dirty="0"/>
          </a:p>
        </p:txBody>
      </p:sp>
    </p:spTree>
    <p:extLst>
      <p:ext uri="{BB962C8B-B14F-4D97-AF65-F5344CB8AC3E}">
        <p14:creationId xmlns:p14="http://schemas.microsoft.com/office/powerpoint/2010/main" val="31780777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3EF505-485E-4506-AC49-1E4D573F910E}" type="slidenum">
              <a:rPr lang="en-US" smtClean="0"/>
              <a:t>26</a:t>
            </a:fld>
            <a:endParaRPr lang="en-US" dirty="0"/>
          </a:p>
        </p:txBody>
      </p:sp>
    </p:spTree>
    <p:extLst>
      <p:ext uri="{BB962C8B-B14F-4D97-AF65-F5344CB8AC3E}">
        <p14:creationId xmlns:p14="http://schemas.microsoft.com/office/powerpoint/2010/main" val="2235556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smtClean="0">
                <a:solidFill>
                  <a:schemeClr val="tx1"/>
                </a:solidFill>
                <a:effectLst/>
                <a:latin typeface="+mn-lt"/>
                <a:ea typeface="+mn-ea"/>
                <a:cs typeface="+mn-cs"/>
              </a:rPr>
              <a:t>SmartBook (and LearnSmart) works much in the same way that Apps like Spotify and Pandora adapt to serve up music you like based on what it learns about you.</a:t>
            </a:r>
            <a:r>
              <a:rPr lang="en-US" sz="1200" kern="1200" dirty="0" smtClean="0">
                <a:solidFill>
                  <a:schemeClr val="tx1"/>
                </a:solidFill>
                <a:effectLst/>
                <a:latin typeface="+mn-lt"/>
                <a:ea typeface="+mn-ea"/>
                <a:cs typeface="+mn-cs"/>
              </a:rPr>
              <a:t> </a:t>
            </a:r>
            <a:endParaRPr lang="en-US" dirty="0" smtClean="0"/>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Connect </a:t>
            </a:r>
            <a:r>
              <a:rPr lang="en-US" sz="1200" kern="1200" dirty="0">
                <a:solidFill>
                  <a:schemeClr val="tx1"/>
                </a:solidFill>
                <a:effectLst/>
                <a:latin typeface="+mn-lt"/>
                <a:ea typeface="+mn-ea"/>
                <a:cs typeface="+mn-cs"/>
              </a:rPr>
              <a:t>includes an</a:t>
            </a:r>
            <a:r>
              <a:rPr lang="en-US" sz="1200" kern="1200" baseline="0" dirty="0">
                <a:solidFill>
                  <a:schemeClr val="tx1"/>
                </a:solidFill>
                <a:effectLst/>
                <a:latin typeface="+mn-lt"/>
                <a:ea typeface="+mn-ea"/>
                <a:cs typeface="+mn-cs"/>
              </a:rPr>
              <a:t> adaptive online version of the textbook called SmartBook, which </a:t>
            </a:r>
            <a:r>
              <a:rPr lang="en-US" sz="1200" kern="1200" dirty="0">
                <a:solidFill>
                  <a:schemeClr val="tx1"/>
                </a:solidFill>
                <a:effectLst/>
                <a:latin typeface="+mn-lt"/>
                <a:ea typeface="+mn-ea"/>
                <a:cs typeface="+mn-cs"/>
              </a:rPr>
              <a:t>highlights content</a:t>
            </a:r>
            <a:r>
              <a:rPr lang="en-US" sz="1200" kern="1200" baseline="0" dirty="0">
                <a:solidFill>
                  <a:schemeClr val="tx1"/>
                </a:solidFill>
                <a:effectLst/>
                <a:latin typeface="+mn-lt"/>
                <a:ea typeface="+mn-ea"/>
                <a:cs typeface="+mn-cs"/>
              </a:rPr>
              <a:t> for you so you</a:t>
            </a:r>
            <a:r>
              <a:rPr lang="en-US" sz="1200" kern="1200" dirty="0">
                <a:solidFill>
                  <a:schemeClr val="tx1"/>
                </a:solidFill>
                <a:effectLst/>
                <a:latin typeface="+mn-lt"/>
                <a:ea typeface="+mn-ea"/>
                <a:cs typeface="+mn-cs"/>
              </a:rPr>
              <a:t> can focus on what’s most important</a:t>
            </a:r>
            <a:r>
              <a:rPr lang="en-US" sz="1200" kern="1200" baseline="0" dirty="0">
                <a:solidFill>
                  <a:schemeClr val="tx1"/>
                </a:solidFill>
                <a:effectLst/>
                <a:latin typeface="+mn-lt"/>
                <a:ea typeface="+mn-ea"/>
                <a:cs typeface="+mn-cs"/>
              </a:rPr>
              <a:t> at any given point in time. </a:t>
            </a:r>
            <a:r>
              <a:rPr lang="en-US" sz="1200" kern="1200" dirty="0">
                <a:solidFill>
                  <a:schemeClr val="tx1"/>
                </a:solidFill>
                <a:effectLst/>
                <a:latin typeface="+mn-lt"/>
                <a:ea typeface="+mn-ea"/>
                <a:cs typeface="+mn-cs"/>
              </a:rPr>
              <a:t>As you complete your assignments, Connect adapts to what you know well, what you need help on, and how confident you feel.  So you can save time, beat stress, and get ahead. </a:t>
            </a:r>
          </a:p>
        </p:txBody>
      </p:sp>
      <p:sp>
        <p:nvSpPr>
          <p:cNvPr id="4" name="Slide Number Placeholder 3"/>
          <p:cNvSpPr>
            <a:spLocks noGrp="1"/>
          </p:cNvSpPr>
          <p:nvPr>
            <p:ph type="sldNum" sz="quarter" idx="10"/>
          </p:nvPr>
        </p:nvSpPr>
        <p:spPr/>
        <p:txBody>
          <a:bodyPr/>
          <a:lstStyle/>
          <a:p>
            <a:fld id="{013EF505-485E-4506-AC49-1E4D573F910E}" type="slidenum">
              <a:rPr lang="en-US" smtClean="0"/>
              <a:t>5</a:t>
            </a:fld>
            <a:endParaRPr lang="en-US" dirty="0"/>
          </a:p>
        </p:txBody>
      </p:sp>
    </p:spTree>
    <p:extLst>
      <p:ext uri="{BB962C8B-B14F-4D97-AF65-F5344CB8AC3E}">
        <p14:creationId xmlns:p14="http://schemas.microsoft.com/office/powerpoint/2010/main" val="37453180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learning tools within Connect have been proven to help students perform better in their classes. It’s a pedagogically sound way to organize your study time and give you an opportunity to engage in the material so you’re prepared for classroom discussions and for higher stakes assessments. </a:t>
            </a:r>
          </a:p>
          <a:p>
            <a:endParaRPr lang="en-US" sz="1200" kern="1200" dirty="0">
              <a:solidFill>
                <a:schemeClr val="tx1"/>
              </a:solidFill>
              <a:effectLst/>
              <a:latin typeface="+mn-lt"/>
              <a:ea typeface="+mn-ea"/>
              <a:cs typeface="+mn-cs"/>
            </a:endParaRPr>
          </a:p>
          <a:p>
            <a:r>
              <a:rPr lang="en-US" sz="1200" i="0" kern="1200" dirty="0">
                <a:solidFill>
                  <a:schemeClr val="tx1"/>
                </a:solidFill>
                <a:effectLst/>
                <a:latin typeface="+mn-lt"/>
                <a:ea typeface="+mn-ea"/>
                <a:cs typeface="+mn-cs"/>
              </a:rPr>
              <a:t>Over the course of a year, McGraw-Hill conducted</a:t>
            </a:r>
            <a:r>
              <a:rPr lang="en-US" sz="1200" i="0" kern="1200" baseline="0" dirty="0">
                <a:solidFill>
                  <a:schemeClr val="tx1"/>
                </a:solidFill>
                <a:effectLst/>
                <a:latin typeface="+mn-lt"/>
                <a:ea typeface="+mn-ea"/>
                <a:cs typeface="+mn-cs"/>
              </a:rPr>
              <a:t> </a:t>
            </a:r>
            <a:r>
              <a:rPr lang="en-US" sz="1200" i="0" kern="1200" dirty="0">
                <a:solidFill>
                  <a:schemeClr val="tx1"/>
                </a:solidFill>
                <a:effectLst/>
                <a:latin typeface="+mn-lt"/>
                <a:ea typeface="+mn-ea"/>
                <a:cs typeface="+mn-cs"/>
              </a:rPr>
              <a:t>a study across 16 different course sections at various colleges and universities and we found that students who used Connect performed significantly better than those who didn’t. Take a look at these numbers!  </a:t>
            </a:r>
          </a:p>
          <a:p>
            <a:endParaRPr lang="en-US" dirty="0" smtClean="0"/>
          </a:p>
          <a:p>
            <a:endParaRPr lang="en-US" sz="1200"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85.2% of students using Connect passed their course, compared with 72.5% of students not using Connect.  Average exam scores rose almost 10% from 71% without Connect to 80.1% with Connect.</a:t>
            </a:r>
            <a:endParaRPr lang="en-US" sz="1200" i="0" kern="1200" dirty="0" smtClean="0">
              <a:solidFill>
                <a:schemeClr val="tx1"/>
              </a:solidFill>
              <a:effectLst/>
              <a:latin typeface="+mn-lt"/>
              <a:ea typeface="+mn-ea"/>
              <a:cs typeface="+mn-cs"/>
            </a:endParaRPr>
          </a:p>
          <a:p>
            <a:endParaRPr lang="en-US" b="1" dirty="0"/>
          </a:p>
        </p:txBody>
      </p:sp>
      <p:sp>
        <p:nvSpPr>
          <p:cNvPr id="4" name="Slide Number Placeholder 3"/>
          <p:cNvSpPr>
            <a:spLocks noGrp="1"/>
          </p:cNvSpPr>
          <p:nvPr>
            <p:ph type="sldNum" sz="quarter" idx="10"/>
          </p:nvPr>
        </p:nvSpPr>
        <p:spPr/>
        <p:txBody>
          <a:bodyPr/>
          <a:lstStyle/>
          <a:p>
            <a:fld id="{2EF694B2-1EF3-4FE5-96B4-83C3646E1ECC}" type="slidenum">
              <a:rPr lang="en-US" smtClean="0"/>
              <a:t>6</a:t>
            </a:fld>
            <a:endParaRPr lang="en-US" dirty="0"/>
          </a:p>
        </p:txBody>
      </p:sp>
    </p:spTree>
    <p:extLst>
      <p:ext uri="{BB962C8B-B14F-4D97-AF65-F5344CB8AC3E}">
        <p14:creationId xmlns:p14="http://schemas.microsoft.com/office/powerpoint/2010/main" val="19335246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0" kern="1200" dirty="0">
                <a:solidFill>
                  <a:schemeClr val="tx1"/>
                </a:solidFill>
                <a:effectLst/>
                <a:latin typeface="+mn-lt"/>
                <a:ea typeface="+mn-ea"/>
                <a:cs typeface="+mn-cs"/>
              </a:rPr>
              <a:t>McGraw-Hill’s research shows that </a:t>
            </a:r>
            <a:r>
              <a:rPr lang="en-US" sz="1200" b="1" i="0" kern="1200" dirty="0">
                <a:solidFill>
                  <a:schemeClr val="tx1"/>
                </a:solidFill>
                <a:effectLst/>
                <a:latin typeface="+mn-lt"/>
                <a:ea typeface="+mn-ea"/>
                <a:cs typeface="+mn-cs"/>
              </a:rPr>
              <a:t>students who have access to their course materials on the first day of class perform better</a:t>
            </a:r>
            <a:r>
              <a:rPr lang="en-US" sz="1200" i="0" kern="1200" dirty="0">
                <a:solidFill>
                  <a:schemeClr val="tx1"/>
                </a:solidFill>
                <a:effectLst/>
                <a:latin typeface="+mn-lt"/>
                <a:ea typeface="+mn-ea"/>
                <a:cs typeface="+mn-cs"/>
              </a:rPr>
              <a:t> in the class.  They finish the course with an average assignment score of </a:t>
            </a:r>
            <a:r>
              <a:rPr lang="en-US" sz="1200" b="1" i="0" kern="1200" dirty="0">
                <a:solidFill>
                  <a:schemeClr val="tx1"/>
                </a:solidFill>
                <a:effectLst/>
                <a:latin typeface="+mn-lt"/>
                <a:ea typeface="+mn-ea"/>
                <a:cs typeface="+mn-cs"/>
              </a:rPr>
              <a:t>81%</a:t>
            </a:r>
            <a:r>
              <a:rPr lang="en-US" sz="1200" i="0" kern="1200" dirty="0">
                <a:solidFill>
                  <a:schemeClr val="tx1"/>
                </a:solidFill>
                <a:effectLst/>
                <a:latin typeface="+mn-lt"/>
                <a:ea typeface="+mn-ea"/>
                <a:cs typeface="+mn-cs"/>
              </a:rPr>
              <a:t>, compared with students who wait a week and have an average assignment score of 75%, or those who wait two weeks and have an average assignment score of 70%.  </a:t>
            </a:r>
          </a:p>
          <a:p>
            <a:r>
              <a:rPr lang="en-US" sz="1200" i="0" kern="1200" dirty="0">
                <a:solidFill>
                  <a:schemeClr val="tx1"/>
                </a:solidFill>
                <a:effectLst/>
                <a:latin typeface="+mn-lt"/>
                <a:ea typeface="+mn-ea"/>
                <a:cs typeface="+mn-cs"/>
              </a:rPr>
              <a:t>Students who wait 3 weeks are at a substantially higher risk of failing the course!</a:t>
            </a:r>
          </a:p>
          <a:p>
            <a:endParaRPr lang="en-US" dirty="0"/>
          </a:p>
        </p:txBody>
      </p:sp>
      <p:sp>
        <p:nvSpPr>
          <p:cNvPr id="4" name="Slide Number Placeholder 3"/>
          <p:cNvSpPr>
            <a:spLocks noGrp="1"/>
          </p:cNvSpPr>
          <p:nvPr>
            <p:ph type="sldNum" sz="quarter" idx="10"/>
          </p:nvPr>
        </p:nvSpPr>
        <p:spPr/>
        <p:txBody>
          <a:bodyPr/>
          <a:lstStyle/>
          <a:p>
            <a:fld id="{2EF694B2-1EF3-4FE5-96B4-83C3646E1ECC}" type="slidenum">
              <a:rPr lang="en-US" smtClean="0"/>
              <a:t>7</a:t>
            </a:fld>
            <a:endParaRPr lang="en-US" dirty="0"/>
          </a:p>
        </p:txBody>
      </p:sp>
    </p:spTree>
    <p:extLst>
      <p:ext uri="{BB962C8B-B14F-4D97-AF65-F5344CB8AC3E}">
        <p14:creationId xmlns:p14="http://schemas.microsoft.com/office/powerpoint/2010/main" val="2675343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0" kern="1200" dirty="0">
                <a:solidFill>
                  <a:schemeClr val="tx1"/>
                </a:solidFill>
                <a:effectLst/>
                <a:latin typeface="+mn-lt"/>
                <a:ea typeface="+mn-ea"/>
                <a:cs typeface="+mn-cs"/>
              </a:rPr>
              <a:t>By activating your access today, you are likely to finish the course with an 11% higher score!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i="0" kern="1200" dirty="0">
                <a:solidFill>
                  <a:schemeClr val="tx1"/>
                </a:solidFill>
                <a:effectLst/>
                <a:latin typeface="+mn-lt"/>
                <a:ea typeface="+mn-ea"/>
                <a:cs typeface="+mn-cs"/>
              </a:rPr>
              <a:t>With this in mind, let’s all pull out our phones, tablets, or laptops and register together right now!</a:t>
            </a:r>
          </a:p>
          <a:p>
            <a:endParaRPr lang="en-US" dirty="0"/>
          </a:p>
        </p:txBody>
      </p:sp>
      <p:sp>
        <p:nvSpPr>
          <p:cNvPr id="4" name="Slide Number Placeholder 3"/>
          <p:cNvSpPr>
            <a:spLocks noGrp="1"/>
          </p:cNvSpPr>
          <p:nvPr>
            <p:ph type="sldNum" sz="quarter" idx="10"/>
          </p:nvPr>
        </p:nvSpPr>
        <p:spPr/>
        <p:txBody>
          <a:bodyPr/>
          <a:lstStyle/>
          <a:p>
            <a:fld id="{2EF694B2-1EF3-4FE5-96B4-83C3646E1ECC}" type="slidenum">
              <a:rPr lang="en-US" smtClean="0"/>
              <a:t>8</a:t>
            </a:fld>
            <a:endParaRPr lang="en-US" dirty="0"/>
          </a:p>
        </p:txBody>
      </p:sp>
    </p:spTree>
    <p:extLst>
      <p:ext uri="{BB962C8B-B14F-4D97-AF65-F5344CB8AC3E}">
        <p14:creationId xmlns:p14="http://schemas.microsoft.com/office/powerpoint/2010/main" val="1117210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0" kern="1200" dirty="0" smtClean="0">
                <a:solidFill>
                  <a:schemeClr val="tx1"/>
                </a:solidFill>
                <a:effectLst/>
                <a:latin typeface="+mn-lt"/>
                <a:ea typeface="+mn-ea"/>
                <a:cs typeface="+mn-cs"/>
              </a:rPr>
              <a:t>Tip: Ask</a:t>
            </a:r>
            <a:r>
              <a:rPr lang="en-US" sz="1200" i="0" kern="1200" baseline="0" dirty="0" smtClean="0">
                <a:solidFill>
                  <a:schemeClr val="tx1"/>
                </a:solidFill>
                <a:effectLst/>
                <a:latin typeface="+mn-lt"/>
                <a:ea typeface="+mn-ea"/>
                <a:cs typeface="+mn-cs"/>
              </a:rPr>
              <a:t> a student to register live in class with their code or using the courtesy access.  Then demo the course navigation.  We recommend walking them through SmartBook to get started!  Otherwise, you can log into your account, click on student view, and demo the course from the student perspective for your students.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i="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i="0" kern="1200" baseline="0" dirty="0" smtClean="0">
                <a:solidFill>
                  <a:schemeClr val="tx1"/>
                </a:solidFill>
                <a:effectLst/>
                <a:latin typeface="+mn-lt"/>
                <a:ea typeface="+mn-ea"/>
                <a:cs typeface="+mn-cs"/>
              </a:rPr>
              <a:t>We recommend students get registered in class – they can do so on the mobile device (horizontal view on Smartphones), tablet, or computer.</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i="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i="0" kern="1200" baseline="0" dirty="0" smtClean="0">
                <a:solidFill>
                  <a:schemeClr val="tx1"/>
                </a:solidFill>
                <a:effectLst/>
                <a:latin typeface="+mn-lt"/>
                <a:ea typeface="+mn-ea"/>
                <a:cs typeface="+mn-cs"/>
              </a:rPr>
              <a:t>Slides 10 – 18 will help you explain SmartBook to your students offline, or you can demo live. If you don’t have SmartBook in your course, simply delete!</a:t>
            </a:r>
            <a:endParaRPr lang="en-US" sz="120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13EF505-485E-4506-AC49-1E4D573F910E}" type="slidenum">
              <a:rPr lang="en-US" smtClean="0"/>
              <a:t>9</a:t>
            </a:fld>
            <a:endParaRPr lang="en-US" dirty="0"/>
          </a:p>
        </p:txBody>
      </p:sp>
    </p:spTree>
    <p:extLst>
      <p:ext uri="{BB962C8B-B14F-4D97-AF65-F5344CB8AC3E}">
        <p14:creationId xmlns:p14="http://schemas.microsoft.com/office/powerpoint/2010/main" val="7555994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3EF505-485E-4506-AC49-1E4D573F910E}" type="slidenum">
              <a:rPr lang="en-US" smtClean="0"/>
              <a:t>10</a:t>
            </a:fld>
            <a:endParaRPr lang="en-US" dirty="0"/>
          </a:p>
        </p:txBody>
      </p:sp>
    </p:spTree>
    <p:extLst>
      <p:ext uri="{BB962C8B-B14F-4D97-AF65-F5344CB8AC3E}">
        <p14:creationId xmlns:p14="http://schemas.microsoft.com/office/powerpoint/2010/main" val="23873872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0" kern="1200" baseline="0" dirty="0" smtClean="0">
                <a:solidFill>
                  <a:schemeClr val="tx1"/>
                </a:solidFill>
                <a:effectLst/>
                <a:latin typeface="+mn-lt"/>
                <a:ea typeface="+mn-ea"/>
                <a:cs typeface="+mn-cs"/>
              </a:rPr>
              <a:t>Slides 10 – 18 will help you explain SmartBook to your students offline, or you can demo live. If you don’t have SmartBook in your course, simply delete!</a:t>
            </a:r>
            <a:endParaRPr lang="en-US" sz="1200" i="0" kern="1200" dirty="0" smtClean="0">
              <a:solidFill>
                <a:schemeClr val="tx1"/>
              </a:solidFill>
              <a:effectLst/>
              <a:latin typeface="+mn-lt"/>
              <a:ea typeface="+mn-ea"/>
              <a:cs typeface="+mn-cs"/>
            </a:endParaRPr>
          </a:p>
          <a:p>
            <a:endParaRPr lang="en-US" sz="1200" i="0" kern="1200" dirty="0" smtClean="0">
              <a:solidFill>
                <a:schemeClr val="tx1"/>
              </a:solidFill>
              <a:effectLst/>
              <a:latin typeface="+mn-lt"/>
              <a:ea typeface="+mn-ea"/>
              <a:cs typeface="+mn-cs"/>
            </a:endParaRPr>
          </a:p>
          <a:p>
            <a:r>
              <a:rPr lang="en-US" sz="1200" i="0" kern="1200" dirty="0" smtClean="0">
                <a:solidFill>
                  <a:schemeClr val="tx1"/>
                </a:solidFill>
                <a:effectLst/>
                <a:latin typeface="+mn-lt"/>
                <a:ea typeface="+mn-ea"/>
                <a:cs typeface="+mn-cs"/>
              </a:rPr>
              <a:t>Let’s </a:t>
            </a:r>
            <a:r>
              <a:rPr lang="en-US" sz="1200" i="0" kern="1200" dirty="0">
                <a:solidFill>
                  <a:schemeClr val="tx1"/>
                </a:solidFill>
                <a:effectLst/>
                <a:latin typeface="+mn-lt"/>
                <a:ea typeface="+mn-ea"/>
                <a:cs typeface="+mn-cs"/>
              </a:rPr>
              <a:t>take a look at a SmartBook assignment. We can launch an assignment from the list of </a:t>
            </a:r>
            <a:r>
              <a:rPr lang="en-US" sz="1200" i="0" kern="1200" dirty="0" smtClean="0">
                <a:solidFill>
                  <a:schemeClr val="tx1"/>
                </a:solidFill>
                <a:effectLst/>
                <a:latin typeface="+mn-lt"/>
                <a:ea typeface="+mn-ea"/>
                <a:cs typeface="+mn-cs"/>
              </a:rPr>
              <a:t>assignment</a:t>
            </a:r>
            <a:endParaRPr lang="en-US" i="0" dirty="0"/>
          </a:p>
        </p:txBody>
      </p:sp>
      <p:sp>
        <p:nvSpPr>
          <p:cNvPr id="4" name="Slide Number Placeholder 3"/>
          <p:cNvSpPr>
            <a:spLocks noGrp="1"/>
          </p:cNvSpPr>
          <p:nvPr>
            <p:ph type="sldNum" sz="quarter" idx="10"/>
          </p:nvPr>
        </p:nvSpPr>
        <p:spPr/>
        <p:txBody>
          <a:bodyPr/>
          <a:lstStyle/>
          <a:p>
            <a:fld id="{013EF505-485E-4506-AC49-1E4D573F910E}" type="slidenum">
              <a:rPr lang="en-US" smtClean="0"/>
              <a:t>11</a:t>
            </a:fld>
            <a:endParaRPr lang="en-US" dirty="0"/>
          </a:p>
        </p:txBody>
      </p:sp>
    </p:spTree>
    <p:extLst>
      <p:ext uri="{BB962C8B-B14F-4D97-AF65-F5344CB8AC3E}">
        <p14:creationId xmlns:p14="http://schemas.microsoft.com/office/powerpoint/2010/main" val="20537513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C0876EF-A5D1-7748-B119-3DEF6A88A763}" type="datetimeFigureOut">
              <a:rPr lang="en-US" smtClean="0"/>
              <a:t>12/18/2017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65706EB-A210-A94E-AC9B-591C8CE035BB}" type="slidenum">
              <a:rPr lang="en-US" smtClean="0"/>
              <a:t>‹#›</a:t>
            </a:fld>
            <a:endParaRPr lang="en-US" dirty="0"/>
          </a:p>
        </p:txBody>
      </p:sp>
    </p:spTree>
    <p:extLst>
      <p:ext uri="{BB962C8B-B14F-4D97-AF65-F5344CB8AC3E}">
        <p14:creationId xmlns:p14="http://schemas.microsoft.com/office/powerpoint/2010/main" val="4844053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0876EF-A5D1-7748-B119-3DEF6A88A763}" type="datetimeFigureOut">
              <a:rPr lang="en-US" smtClean="0"/>
              <a:t>12/18/2017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65706EB-A210-A94E-AC9B-591C8CE035BB}" type="slidenum">
              <a:rPr lang="en-US" smtClean="0"/>
              <a:t>‹#›</a:t>
            </a:fld>
            <a:endParaRPr lang="en-US" dirty="0"/>
          </a:p>
        </p:txBody>
      </p:sp>
    </p:spTree>
    <p:extLst>
      <p:ext uri="{BB962C8B-B14F-4D97-AF65-F5344CB8AC3E}">
        <p14:creationId xmlns:p14="http://schemas.microsoft.com/office/powerpoint/2010/main" val="316152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0876EF-A5D1-7748-B119-3DEF6A88A763}" type="datetimeFigureOut">
              <a:rPr lang="en-US" smtClean="0"/>
              <a:t>12/18/2017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65706EB-A210-A94E-AC9B-591C8CE035BB}" type="slidenum">
              <a:rPr lang="en-US" smtClean="0"/>
              <a:t>‹#›</a:t>
            </a:fld>
            <a:endParaRPr lang="en-US" dirty="0"/>
          </a:p>
        </p:txBody>
      </p:sp>
    </p:spTree>
    <p:extLst>
      <p:ext uri="{BB962C8B-B14F-4D97-AF65-F5344CB8AC3E}">
        <p14:creationId xmlns:p14="http://schemas.microsoft.com/office/powerpoint/2010/main" val="2475755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0876EF-A5D1-7748-B119-3DEF6A88A763}" type="datetimeFigureOut">
              <a:rPr lang="en-US" smtClean="0"/>
              <a:t>12/18/2017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65706EB-A210-A94E-AC9B-591C8CE035BB}" type="slidenum">
              <a:rPr lang="en-US" smtClean="0"/>
              <a:t>‹#›</a:t>
            </a:fld>
            <a:endParaRPr lang="en-US" dirty="0"/>
          </a:p>
        </p:txBody>
      </p:sp>
    </p:spTree>
    <p:extLst>
      <p:ext uri="{BB962C8B-B14F-4D97-AF65-F5344CB8AC3E}">
        <p14:creationId xmlns:p14="http://schemas.microsoft.com/office/powerpoint/2010/main" val="4087363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C0876EF-A5D1-7748-B119-3DEF6A88A763}" type="datetimeFigureOut">
              <a:rPr lang="en-US" smtClean="0"/>
              <a:t>12/18/2017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65706EB-A210-A94E-AC9B-591C8CE035BB}" type="slidenum">
              <a:rPr lang="en-US" smtClean="0"/>
              <a:t>‹#›</a:t>
            </a:fld>
            <a:endParaRPr lang="en-US" dirty="0"/>
          </a:p>
        </p:txBody>
      </p:sp>
    </p:spTree>
    <p:extLst>
      <p:ext uri="{BB962C8B-B14F-4D97-AF65-F5344CB8AC3E}">
        <p14:creationId xmlns:p14="http://schemas.microsoft.com/office/powerpoint/2010/main" val="3502678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C0876EF-A5D1-7748-B119-3DEF6A88A763}" type="datetimeFigureOut">
              <a:rPr lang="en-US" smtClean="0"/>
              <a:t>12/18/2017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65706EB-A210-A94E-AC9B-591C8CE035BB}" type="slidenum">
              <a:rPr lang="en-US" smtClean="0"/>
              <a:t>‹#›</a:t>
            </a:fld>
            <a:endParaRPr lang="en-US" dirty="0"/>
          </a:p>
        </p:txBody>
      </p:sp>
    </p:spTree>
    <p:extLst>
      <p:ext uri="{BB962C8B-B14F-4D97-AF65-F5344CB8AC3E}">
        <p14:creationId xmlns:p14="http://schemas.microsoft.com/office/powerpoint/2010/main" val="24906961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C0876EF-A5D1-7748-B119-3DEF6A88A763}" type="datetimeFigureOut">
              <a:rPr lang="en-US" smtClean="0"/>
              <a:t>12/18/2017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65706EB-A210-A94E-AC9B-591C8CE035BB}" type="slidenum">
              <a:rPr lang="en-US" smtClean="0"/>
              <a:t>‹#›</a:t>
            </a:fld>
            <a:endParaRPr lang="en-US" dirty="0"/>
          </a:p>
        </p:txBody>
      </p:sp>
    </p:spTree>
    <p:extLst>
      <p:ext uri="{BB962C8B-B14F-4D97-AF65-F5344CB8AC3E}">
        <p14:creationId xmlns:p14="http://schemas.microsoft.com/office/powerpoint/2010/main" val="35199620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C0876EF-A5D1-7748-B119-3DEF6A88A763}" type="datetimeFigureOut">
              <a:rPr lang="en-US" smtClean="0"/>
              <a:t>12/18/2017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65706EB-A210-A94E-AC9B-591C8CE035BB}" type="slidenum">
              <a:rPr lang="en-US" smtClean="0"/>
              <a:t>‹#›</a:t>
            </a:fld>
            <a:endParaRPr lang="en-US" dirty="0"/>
          </a:p>
        </p:txBody>
      </p:sp>
    </p:spTree>
    <p:extLst>
      <p:ext uri="{BB962C8B-B14F-4D97-AF65-F5344CB8AC3E}">
        <p14:creationId xmlns:p14="http://schemas.microsoft.com/office/powerpoint/2010/main" val="21652809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0876EF-A5D1-7748-B119-3DEF6A88A763}" type="datetimeFigureOut">
              <a:rPr lang="en-US" smtClean="0"/>
              <a:t>12/18/2017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65706EB-A210-A94E-AC9B-591C8CE035BB}" type="slidenum">
              <a:rPr lang="en-US" smtClean="0"/>
              <a:t>‹#›</a:t>
            </a:fld>
            <a:endParaRPr lang="en-US" dirty="0"/>
          </a:p>
        </p:txBody>
      </p:sp>
    </p:spTree>
    <p:extLst>
      <p:ext uri="{BB962C8B-B14F-4D97-AF65-F5344CB8AC3E}">
        <p14:creationId xmlns:p14="http://schemas.microsoft.com/office/powerpoint/2010/main" val="648814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C0876EF-A5D1-7748-B119-3DEF6A88A763}" type="datetimeFigureOut">
              <a:rPr lang="en-US" smtClean="0"/>
              <a:t>12/18/2017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65706EB-A210-A94E-AC9B-591C8CE035BB}" type="slidenum">
              <a:rPr lang="en-US" smtClean="0"/>
              <a:t>‹#›</a:t>
            </a:fld>
            <a:endParaRPr lang="en-US" dirty="0"/>
          </a:p>
        </p:txBody>
      </p:sp>
    </p:spTree>
    <p:extLst>
      <p:ext uri="{BB962C8B-B14F-4D97-AF65-F5344CB8AC3E}">
        <p14:creationId xmlns:p14="http://schemas.microsoft.com/office/powerpoint/2010/main" val="10670256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C0876EF-A5D1-7748-B119-3DEF6A88A763}" type="datetimeFigureOut">
              <a:rPr lang="en-US" smtClean="0"/>
              <a:t>12/18/2017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65706EB-A210-A94E-AC9B-591C8CE035BB}" type="slidenum">
              <a:rPr lang="en-US" smtClean="0"/>
              <a:t>‹#›</a:t>
            </a:fld>
            <a:endParaRPr lang="en-US" dirty="0"/>
          </a:p>
        </p:txBody>
      </p:sp>
    </p:spTree>
    <p:extLst>
      <p:ext uri="{BB962C8B-B14F-4D97-AF65-F5344CB8AC3E}">
        <p14:creationId xmlns:p14="http://schemas.microsoft.com/office/powerpoint/2010/main" val="14458533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C0876EF-A5D1-7748-B119-3DEF6A88A763}" type="datetimeFigureOut">
              <a:rPr lang="en-US" smtClean="0"/>
              <a:t>12/18/2017</a:t>
            </a:fld>
            <a:endParaRPr lang="en-US" dirty="0"/>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65706EB-A210-A94E-AC9B-591C8CE035BB}" type="slidenum">
              <a:rPr lang="en-US" smtClean="0"/>
              <a:t>‹#›</a:t>
            </a:fld>
            <a:endParaRPr lang="en-US" dirty="0"/>
          </a:p>
        </p:txBody>
      </p:sp>
    </p:spTree>
    <p:extLst>
      <p:ext uri="{BB962C8B-B14F-4D97-AF65-F5344CB8AC3E}">
        <p14:creationId xmlns:p14="http://schemas.microsoft.com/office/powerpoint/2010/main" val="5286606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mhhe.com/rep" TargetMode="External"/><Relationship Id="rId2" Type="http://schemas.openxmlformats.org/officeDocument/2006/relationships/hyperlink" Target="https://youtu.be/ri7KpHVJk_E?list=PLqmcJVdRMoi2H2y0B963TENi314BHw_ts"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getconnected.mheducation.com/firstdayofclas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hyperlink" Target="http://www.mhhe.com/support" TargetMode="External"/><Relationship Id="rId7"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hyperlink" Target="https://www.youtube.com/watch?v=MCGDwtz8OE0&amp;feature=youtu.be" TargetMode="External"/><Relationship Id="rId5" Type="http://schemas.openxmlformats.org/officeDocument/2006/relationships/hyperlink" Target="http://www.mhhe.com/collegesmarter" TargetMode="External"/><Relationship Id="rId4" Type="http://schemas.openxmlformats.org/officeDocument/2006/relationships/hyperlink" Target="http://www.connectstudentsuccess.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hyperlink" Target="http://www.mhheambassadors.com/" TargetMode="External"/><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24.emf"/><Relationship Id="rId7" Type="http://schemas.openxmlformats.org/officeDocument/2006/relationships/image" Target="../media/image28.emf"/><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27.emf"/><Relationship Id="rId5" Type="http://schemas.openxmlformats.org/officeDocument/2006/relationships/image" Target="../media/image26.emf"/><Relationship Id="rId4" Type="http://schemas.openxmlformats.org/officeDocument/2006/relationships/image" Target="../media/image25.emf"/></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bit.ly/collegemhsmarter" TargetMode="Externa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www.youtube.com/watch?v=BpKEsnoZ7Zc"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5.emf"/><Relationship Id="rId7"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rgbClr val="FEC23B"/>
                </a:solidFill>
              </a:rPr>
              <a:t>Attn: Instructor</a:t>
            </a:r>
          </a:p>
        </p:txBody>
      </p:sp>
      <p:sp>
        <p:nvSpPr>
          <p:cNvPr id="3" name="Content Placeholder 2"/>
          <p:cNvSpPr>
            <a:spLocks noGrp="1"/>
          </p:cNvSpPr>
          <p:nvPr>
            <p:ph idx="1"/>
          </p:nvPr>
        </p:nvSpPr>
        <p:spPr/>
        <p:txBody>
          <a:bodyPr>
            <a:normAutofit fontScale="85000" lnSpcReduction="20000"/>
          </a:bodyPr>
          <a:lstStyle/>
          <a:p>
            <a:pPr marL="0" indent="0">
              <a:buNone/>
            </a:pPr>
            <a:r>
              <a:rPr lang="en-US" sz="1600" dirty="0" smtClean="0"/>
              <a:t>Hello and welcome back! To help you kick off your first day, here are some tips to optimize this deck for your students.</a:t>
            </a:r>
          </a:p>
          <a:p>
            <a:pPr marL="0" indent="0">
              <a:buNone/>
            </a:pPr>
            <a:endParaRPr lang="en-US" sz="1600" dirty="0"/>
          </a:p>
          <a:p>
            <a:pPr marL="0" indent="0">
              <a:buNone/>
            </a:pPr>
            <a:r>
              <a:rPr lang="en-US" sz="1600" dirty="0" smtClean="0"/>
              <a:t>Please </a:t>
            </a:r>
            <a:r>
              <a:rPr lang="en-US" sz="1600" dirty="0"/>
              <a:t>edit these slides:</a:t>
            </a:r>
          </a:p>
          <a:p>
            <a:pPr lvl="1">
              <a:buFont typeface="Courier New" panose="02070309020205020404" pitchFamily="49" charset="0"/>
              <a:buChar char="o"/>
            </a:pPr>
            <a:r>
              <a:rPr lang="en-US" sz="1600" dirty="0"/>
              <a:t>Slide 9 – where students should </a:t>
            </a:r>
            <a:r>
              <a:rPr lang="en-US" sz="1600" dirty="0" smtClean="0"/>
              <a:t>register</a:t>
            </a:r>
          </a:p>
          <a:p>
            <a:pPr lvl="1">
              <a:buFont typeface="Courier New" panose="02070309020205020404" pitchFamily="49" charset="0"/>
              <a:buChar char="o"/>
            </a:pPr>
            <a:r>
              <a:rPr lang="en-US" sz="1600" dirty="0" smtClean="0"/>
              <a:t>Slide 10 </a:t>
            </a:r>
            <a:r>
              <a:rPr lang="en-US" sz="1600" dirty="0"/>
              <a:t>–</a:t>
            </a:r>
            <a:r>
              <a:rPr lang="en-US" sz="1600" dirty="0" smtClean="0"/>
              <a:t> add registration steps specific to your class</a:t>
            </a:r>
            <a:endParaRPr lang="en-US" sz="1600" dirty="0"/>
          </a:p>
          <a:p>
            <a:pPr lvl="1">
              <a:buFont typeface="Courier New" panose="02070309020205020404" pitchFamily="49" charset="0"/>
              <a:buChar char="o"/>
            </a:pPr>
            <a:r>
              <a:rPr lang="en-US" sz="1600" dirty="0"/>
              <a:t>Slide </a:t>
            </a:r>
            <a:r>
              <a:rPr lang="en-US" sz="1600" dirty="0" smtClean="0"/>
              <a:t>21 </a:t>
            </a:r>
            <a:r>
              <a:rPr lang="en-US" sz="1600" dirty="0"/>
              <a:t>– where students should </a:t>
            </a:r>
            <a:r>
              <a:rPr lang="en-US" sz="1600" dirty="0" smtClean="0"/>
              <a:t>purchase</a:t>
            </a:r>
          </a:p>
          <a:p>
            <a:pPr marL="0" indent="0">
              <a:buNone/>
            </a:pPr>
            <a:endParaRPr lang="en-US" sz="1600" dirty="0" smtClean="0"/>
          </a:p>
          <a:p>
            <a:pPr marL="0" indent="0">
              <a:buNone/>
            </a:pPr>
            <a:r>
              <a:rPr lang="en-US" sz="1600" dirty="0" smtClean="0"/>
              <a:t>See notes for slide commentary.</a:t>
            </a:r>
          </a:p>
          <a:p>
            <a:pPr marL="0" indent="0">
              <a:buNone/>
            </a:pPr>
            <a:endParaRPr lang="en-US" sz="1600" dirty="0"/>
          </a:p>
          <a:p>
            <a:pPr marL="0" indent="0">
              <a:buNone/>
            </a:pPr>
            <a:r>
              <a:rPr lang="en-US" sz="1600" dirty="0"/>
              <a:t>Check out this </a:t>
            </a:r>
            <a:r>
              <a:rPr lang="en-US" sz="1600" u="sng" dirty="0">
                <a:hlinkClick r:id="rId2"/>
              </a:rPr>
              <a:t>video</a:t>
            </a:r>
            <a:r>
              <a:rPr lang="en-US" sz="1600" dirty="0"/>
              <a:t> from a Connect user to get tips on how to explain Connect to your students</a:t>
            </a:r>
            <a:r>
              <a:rPr lang="en-US" sz="1600" dirty="0" smtClean="0"/>
              <a:t>.</a:t>
            </a:r>
          </a:p>
          <a:p>
            <a:pPr marL="0" indent="0">
              <a:buNone/>
            </a:pPr>
            <a:endParaRPr lang="en-US" sz="1600" dirty="0"/>
          </a:p>
          <a:p>
            <a:pPr marL="0" indent="0">
              <a:buNone/>
            </a:pPr>
            <a:r>
              <a:rPr lang="en-US" sz="1600" dirty="0" smtClean="0"/>
              <a:t>Have questions or need assistance for your first day of class? Contact your Learning Technology Representative. To find your rep, go here: </a:t>
            </a:r>
            <a:r>
              <a:rPr lang="en-US" sz="1600" dirty="0" smtClean="0">
                <a:hlinkClick r:id="rId3"/>
              </a:rPr>
              <a:t>www.mhhe.com/rep</a:t>
            </a:r>
            <a:r>
              <a:rPr lang="en-US" sz="1600" dirty="0" smtClean="0"/>
              <a:t>. </a:t>
            </a:r>
          </a:p>
          <a:p>
            <a:pPr marL="0" indent="0">
              <a:buNone/>
            </a:pPr>
            <a:endParaRPr lang="en-US" sz="1600" dirty="0"/>
          </a:p>
          <a:p>
            <a:pPr marL="0" indent="0">
              <a:buNone/>
            </a:pPr>
            <a:r>
              <a:rPr lang="en-US" sz="1600" dirty="0" smtClean="0"/>
              <a:t>Lastly, have a great first day of class!  And let us know how we can you help you!</a:t>
            </a:r>
            <a:endParaRPr lang="en-US" sz="1600" dirty="0"/>
          </a:p>
          <a:p>
            <a:endParaRPr lang="en-US" dirty="0"/>
          </a:p>
        </p:txBody>
      </p:sp>
    </p:spTree>
    <p:extLst>
      <p:ext uri="{BB962C8B-B14F-4D97-AF65-F5344CB8AC3E}">
        <p14:creationId xmlns:p14="http://schemas.microsoft.com/office/powerpoint/2010/main" val="30785943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solidFill>
                  <a:srgbClr val="FEC23B"/>
                </a:solidFill>
              </a:rPr>
              <a:t>Registration Instructions</a:t>
            </a:r>
            <a:endParaRPr lang="en-US" sz="2400" dirty="0">
              <a:solidFill>
                <a:srgbClr val="FEC23B"/>
              </a:solidFill>
            </a:endParaRPr>
          </a:p>
        </p:txBody>
      </p:sp>
      <p:sp>
        <p:nvSpPr>
          <p:cNvPr id="3" name="Content Placeholder 2"/>
          <p:cNvSpPr>
            <a:spLocks noGrp="1"/>
          </p:cNvSpPr>
          <p:nvPr>
            <p:ph idx="1"/>
          </p:nvPr>
        </p:nvSpPr>
        <p:spPr/>
        <p:txBody>
          <a:bodyPr>
            <a:normAutofit/>
          </a:bodyPr>
          <a:lstStyle/>
          <a:p>
            <a:pPr marL="0" indent="0">
              <a:buNone/>
            </a:pPr>
            <a:r>
              <a:rPr lang="en-US" sz="1600" dirty="0" smtClean="0"/>
              <a:t>Notes for instructor:</a:t>
            </a:r>
          </a:p>
          <a:p>
            <a:r>
              <a:rPr lang="en-US" sz="1600" dirty="0" smtClean="0"/>
              <a:t>To help students get started, we encourage you to have students register in class or </a:t>
            </a:r>
            <a:r>
              <a:rPr lang="en-US" sz="1600" dirty="0"/>
              <a:t>s</a:t>
            </a:r>
            <a:r>
              <a:rPr lang="en-US" sz="1600" dirty="0" smtClean="0"/>
              <a:t>how them how to register now. </a:t>
            </a:r>
          </a:p>
          <a:p>
            <a:r>
              <a:rPr lang="en-US" sz="1600" dirty="0" smtClean="0"/>
              <a:t>Registration instructions vary by LMS integration and student Connect experience. If you are not familiar with your student registration steps to show your students, </a:t>
            </a:r>
            <a:r>
              <a:rPr lang="en-US" sz="1600" dirty="0" smtClean="0">
                <a:hlinkClick r:id="rId3"/>
              </a:rPr>
              <a:t>please go here to request </a:t>
            </a:r>
            <a:r>
              <a:rPr lang="en-US" sz="1600" dirty="0" smtClean="0"/>
              <a:t>a PowerPoint presentation including registration steps for your specific instance.</a:t>
            </a:r>
          </a:p>
          <a:p>
            <a:r>
              <a:rPr lang="en-US" sz="1600" dirty="0"/>
              <a:t>Tip: Ask a student to register live in class with their code or using the courtesy access.  Then demo the course </a:t>
            </a:r>
            <a:r>
              <a:rPr lang="en-US" sz="1600" dirty="0" smtClean="0"/>
              <a:t>navigation.</a:t>
            </a:r>
          </a:p>
          <a:p>
            <a:r>
              <a:rPr lang="en-US" sz="1600" dirty="0" smtClean="0"/>
              <a:t>Or, to walk through your course, you </a:t>
            </a:r>
            <a:r>
              <a:rPr lang="en-US" sz="1600" dirty="0"/>
              <a:t>can log </a:t>
            </a:r>
            <a:r>
              <a:rPr lang="en-US" sz="1600" dirty="0" smtClean="0"/>
              <a:t>into your instructor </a:t>
            </a:r>
            <a:r>
              <a:rPr lang="en-US" sz="1600" dirty="0"/>
              <a:t>account, click on student view, and </a:t>
            </a:r>
            <a:r>
              <a:rPr lang="en-US" sz="1600" dirty="0" smtClean="0"/>
              <a:t>show the </a:t>
            </a:r>
            <a:r>
              <a:rPr lang="en-US" sz="1600" dirty="0"/>
              <a:t>student perspective for your students.</a:t>
            </a:r>
          </a:p>
          <a:p>
            <a:endParaRPr lang="en-US" sz="2400"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36838" y="4255654"/>
            <a:ext cx="4298838" cy="6465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808228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Box 2"/>
          <p:cNvSpPr txBox="1"/>
          <p:nvPr/>
        </p:nvSpPr>
        <p:spPr>
          <a:xfrm>
            <a:off x="329142" y="205619"/>
            <a:ext cx="8466666" cy="461665"/>
          </a:xfrm>
          <a:prstGeom prst="rect">
            <a:avLst/>
          </a:prstGeom>
          <a:noFill/>
        </p:spPr>
        <p:txBody>
          <a:bodyPr wrap="square" rtlCol="0">
            <a:spAutoFit/>
          </a:bodyPr>
          <a:lstStyle/>
          <a:p>
            <a:pPr algn="ctr"/>
            <a:r>
              <a:rPr lang="en-US" sz="2400" b="1" cap="all" dirty="0">
                <a:solidFill>
                  <a:srgbClr val="FEC23B"/>
                </a:solidFill>
                <a:latin typeface="+mj-lt"/>
              </a:rPr>
              <a:t>The adaptive difference: smartbook</a:t>
            </a:r>
          </a:p>
        </p:txBody>
      </p:sp>
      <p:pic>
        <p:nvPicPr>
          <p:cNvPr id="5" name="Picture 4"/>
          <p:cNvPicPr/>
          <p:nvPr/>
        </p:nvPicPr>
        <p:blipFill rotWithShape="1">
          <a:blip r:embed="rId3"/>
          <a:srcRect r="33208"/>
          <a:stretch/>
        </p:blipFill>
        <p:spPr>
          <a:xfrm>
            <a:off x="1015234" y="767254"/>
            <a:ext cx="4738586" cy="4099035"/>
          </a:xfrm>
          <a:prstGeom prst="rect">
            <a:avLst/>
          </a:prstGeom>
          <a:ln>
            <a:solidFill>
              <a:srgbClr val="DA0507"/>
            </a:solidFill>
          </a:ln>
        </p:spPr>
      </p:pic>
      <p:sp>
        <p:nvSpPr>
          <p:cNvPr id="4" name="TextBox 3"/>
          <p:cNvSpPr txBox="1"/>
          <p:nvPr/>
        </p:nvSpPr>
        <p:spPr>
          <a:xfrm>
            <a:off x="6781800" y="962453"/>
            <a:ext cx="2362200" cy="923330"/>
          </a:xfrm>
          <a:prstGeom prst="rect">
            <a:avLst/>
          </a:prstGeom>
          <a:solidFill>
            <a:schemeClr val="accent5">
              <a:lumMod val="20000"/>
              <a:lumOff val="80000"/>
            </a:schemeClr>
          </a:solidFill>
          <a:ln>
            <a:solidFill>
              <a:schemeClr val="tx1"/>
            </a:solidFill>
          </a:ln>
        </p:spPr>
        <p:txBody>
          <a:bodyPr wrap="square" rtlCol="0">
            <a:spAutoFit/>
          </a:bodyPr>
          <a:lstStyle/>
          <a:p>
            <a:r>
              <a:rPr lang="en-US" dirty="0">
                <a:solidFill>
                  <a:srgbClr val="002060"/>
                </a:solidFill>
              </a:rPr>
              <a:t>Access your assigned materials </a:t>
            </a:r>
            <a:r>
              <a:rPr lang="en-US" dirty="0" smtClean="0">
                <a:solidFill>
                  <a:srgbClr val="002060"/>
                </a:solidFill>
              </a:rPr>
              <a:t>in </a:t>
            </a:r>
            <a:r>
              <a:rPr lang="en-US" dirty="0">
                <a:solidFill>
                  <a:srgbClr val="002060"/>
                </a:solidFill>
              </a:rPr>
              <a:t>the Assignments list. </a:t>
            </a:r>
          </a:p>
        </p:txBody>
      </p:sp>
      <p:cxnSp>
        <p:nvCxnSpPr>
          <p:cNvPr id="6" name="Straight Arrow Connector 5"/>
          <p:cNvCxnSpPr/>
          <p:nvPr/>
        </p:nvCxnSpPr>
        <p:spPr>
          <a:xfrm flipH="1">
            <a:off x="2546252" y="1617785"/>
            <a:ext cx="4235548" cy="211015"/>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086813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Box 2"/>
          <p:cNvSpPr txBox="1"/>
          <p:nvPr/>
        </p:nvSpPr>
        <p:spPr>
          <a:xfrm>
            <a:off x="329142" y="205619"/>
            <a:ext cx="8466666" cy="461665"/>
          </a:xfrm>
          <a:prstGeom prst="rect">
            <a:avLst/>
          </a:prstGeom>
          <a:noFill/>
        </p:spPr>
        <p:txBody>
          <a:bodyPr wrap="square" rtlCol="0">
            <a:spAutoFit/>
          </a:bodyPr>
          <a:lstStyle/>
          <a:p>
            <a:pPr algn="ctr"/>
            <a:r>
              <a:rPr lang="en-US" sz="2400" b="1" cap="all" dirty="0">
                <a:solidFill>
                  <a:srgbClr val="FEC23B"/>
                </a:solidFill>
                <a:latin typeface="+mj-lt"/>
              </a:rPr>
              <a:t>The adaptive difference: smartbook</a:t>
            </a:r>
          </a:p>
        </p:txBody>
      </p:sp>
      <p:pic>
        <p:nvPicPr>
          <p:cNvPr id="5" name="Picture 4"/>
          <p:cNvPicPr/>
          <p:nvPr/>
        </p:nvPicPr>
        <p:blipFill>
          <a:blip r:embed="rId3"/>
          <a:stretch>
            <a:fillRect/>
          </a:stretch>
        </p:blipFill>
        <p:spPr>
          <a:xfrm>
            <a:off x="451945" y="644982"/>
            <a:ext cx="8240109" cy="4199006"/>
          </a:xfrm>
          <a:prstGeom prst="rect">
            <a:avLst/>
          </a:prstGeom>
        </p:spPr>
      </p:pic>
      <p:sp>
        <p:nvSpPr>
          <p:cNvPr id="4" name="TextBox 3"/>
          <p:cNvSpPr txBox="1"/>
          <p:nvPr/>
        </p:nvSpPr>
        <p:spPr>
          <a:xfrm>
            <a:off x="6767732" y="962453"/>
            <a:ext cx="2362200" cy="2031325"/>
          </a:xfrm>
          <a:prstGeom prst="rect">
            <a:avLst/>
          </a:prstGeom>
          <a:solidFill>
            <a:schemeClr val="accent5">
              <a:lumMod val="20000"/>
              <a:lumOff val="80000"/>
            </a:schemeClr>
          </a:solidFill>
          <a:ln>
            <a:solidFill>
              <a:schemeClr val="tx1"/>
            </a:solidFill>
          </a:ln>
        </p:spPr>
        <p:txBody>
          <a:bodyPr wrap="square" rtlCol="0">
            <a:spAutoFit/>
          </a:bodyPr>
          <a:lstStyle/>
          <a:p>
            <a:r>
              <a:rPr lang="en-US" dirty="0">
                <a:solidFill>
                  <a:srgbClr val="002060"/>
                </a:solidFill>
              </a:rPr>
              <a:t>The first time you launch a SmartBook assignment, you will be presented with a brief tutorial that explains how SmartBook works.</a:t>
            </a:r>
          </a:p>
        </p:txBody>
      </p:sp>
    </p:spTree>
    <p:extLst>
      <p:ext uri="{BB962C8B-B14F-4D97-AF65-F5344CB8AC3E}">
        <p14:creationId xmlns:p14="http://schemas.microsoft.com/office/powerpoint/2010/main" val="28362459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Box 2"/>
          <p:cNvSpPr txBox="1"/>
          <p:nvPr/>
        </p:nvSpPr>
        <p:spPr>
          <a:xfrm>
            <a:off x="329142" y="205619"/>
            <a:ext cx="8466666" cy="461665"/>
          </a:xfrm>
          <a:prstGeom prst="rect">
            <a:avLst/>
          </a:prstGeom>
          <a:noFill/>
        </p:spPr>
        <p:txBody>
          <a:bodyPr wrap="square" rtlCol="0">
            <a:spAutoFit/>
          </a:bodyPr>
          <a:lstStyle/>
          <a:p>
            <a:pPr algn="ctr"/>
            <a:r>
              <a:rPr lang="en-US" sz="2400" b="1" cap="all" dirty="0">
                <a:solidFill>
                  <a:srgbClr val="FEC23B"/>
                </a:solidFill>
                <a:latin typeface="+mj-lt"/>
              </a:rPr>
              <a:t>The adaptive difference: smartbook</a:t>
            </a:r>
          </a:p>
        </p:txBody>
      </p:sp>
      <p:pic>
        <p:nvPicPr>
          <p:cNvPr id="4" name="Picture 3"/>
          <p:cNvPicPr/>
          <p:nvPr/>
        </p:nvPicPr>
        <p:blipFill>
          <a:blip r:embed="rId3"/>
          <a:stretch>
            <a:fillRect/>
          </a:stretch>
        </p:blipFill>
        <p:spPr>
          <a:xfrm>
            <a:off x="536028" y="767255"/>
            <a:ext cx="7861737" cy="4225159"/>
          </a:xfrm>
          <a:prstGeom prst="rect">
            <a:avLst/>
          </a:prstGeom>
        </p:spPr>
      </p:pic>
      <p:sp>
        <p:nvSpPr>
          <p:cNvPr id="5" name="TextBox 4"/>
          <p:cNvSpPr txBox="1"/>
          <p:nvPr/>
        </p:nvSpPr>
        <p:spPr>
          <a:xfrm>
            <a:off x="6767732" y="737365"/>
            <a:ext cx="2362200" cy="2308324"/>
          </a:xfrm>
          <a:prstGeom prst="rect">
            <a:avLst/>
          </a:prstGeom>
          <a:solidFill>
            <a:schemeClr val="accent5">
              <a:lumMod val="20000"/>
              <a:lumOff val="80000"/>
            </a:schemeClr>
          </a:solidFill>
          <a:ln>
            <a:solidFill>
              <a:schemeClr val="tx1"/>
            </a:solidFill>
          </a:ln>
        </p:spPr>
        <p:txBody>
          <a:bodyPr wrap="square" rtlCol="0">
            <a:spAutoFit/>
          </a:bodyPr>
          <a:lstStyle/>
          <a:p>
            <a:r>
              <a:rPr lang="en-US" dirty="0">
                <a:solidFill>
                  <a:srgbClr val="002060"/>
                </a:solidFill>
              </a:rPr>
              <a:t>When you open a chapter, you’ll see a Preview Pane outlining the chapter. You can close this by clicking on the 4-squares icon on the upper left corner.</a:t>
            </a:r>
          </a:p>
        </p:txBody>
      </p:sp>
      <p:cxnSp>
        <p:nvCxnSpPr>
          <p:cNvPr id="7" name="Straight Arrow Connector 6"/>
          <p:cNvCxnSpPr/>
          <p:nvPr/>
        </p:nvCxnSpPr>
        <p:spPr>
          <a:xfrm flipH="1" flipV="1">
            <a:off x="858129" y="1026942"/>
            <a:ext cx="5909603" cy="98473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041687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Box 2"/>
          <p:cNvSpPr txBox="1"/>
          <p:nvPr/>
        </p:nvSpPr>
        <p:spPr>
          <a:xfrm>
            <a:off x="329142" y="205619"/>
            <a:ext cx="8466666" cy="461665"/>
          </a:xfrm>
          <a:prstGeom prst="rect">
            <a:avLst/>
          </a:prstGeom>
          <a:noFill/>
        </p:spPr>
        <p:txBody>
          <a:bodyPr wrap="square" rtlCol="0">
            <a:spAutoFit/>
          </a:bodyPr>
          <a:lstStyle/>
          <a:p>
            <a:pPr algn="ctr"/>
            <a:r>
              <a:rPr lang="en-US" sz="2400" b="1" cap="all" dirty="0">
                <a:solidFill>
                  <a:srgbClr val="FEC23B"/>
                </a:solidFill>
                <a:latin typeface="+mj-lt"/>
              </a:rPr>
              <a:t>The adaptive difference: smartbook</a:t>
            </a:r>
          </a:p>
        </p:txBody>
      </p:sp>
      <p:pic>
        <p:nvPicPr>
          <p:cNvPr id="5" name="Picture 4"/>
          <p:cNvPicPr/>
          <p:nvPr/>
        </p:nvPicPr>
        <p:blipFill>
          <a:blip r:embed="rId3"/>
          <a:stretch>
            <a:fillRect/>
          </a:stretch>
        </p:blipFill>
        <p:spPr>
          <a:xfrm>
            <a:off x="567559" y="667283"/>
            <a:ext cx="8082455" cy="4167475"/>
          </a:xfrm>
          <a:prstGeom prst="rect">
            <a:avLst/>
          </a:prstGeom>
        </p:spPr>
      </p:pic>
      <p:sp>
        <p:nvSpPr>
          <p:cNvPr id="4" name="TextBox 3"/>
          <p:cNvSpPr txBox="1"/>
          <p:nvPr/>
        </p:nvSpPr>
        <p:spPr>
          <a:xfrm>
            <a:off x="0" y="1229735"/>
            <a:ext cx="2362200" cy="2308324"/>
          </a:xfrm>
          <a:prstGeom prst="rect">
            <a:avLst/>
          </a:prstGeom>
          <a:solidFill>
            <a:schemeClr val="accent5">
              <a:lumMod val="20000"/>
              <a:lumOff val="80000"/>
            </a:schemeClr>
          </a:solidFill>
          <a:ln>
            <a:solidFill>
              <a:schemeClr val="tx1"/>
            </a:solidFill>
          </a:ln>
        </p:spPr>
        <p:txBody>
          <a:bodyPr wrap="square" rtlCol="0">
            <a:spAutoFit/>
          </a:bodyPr>
          <a:lstStyle/>
          <a:p>
            <a:r>
              <a:rPr lang="en-US" dirty="0">
                <a:solidFill>
                  <a:srgbClr val="002060"/>
                </a:solidFill>
              </a:rPr>
              <a:t>Content in the chapter will be highlighted in yellow to indicate the content that is most important to focus on at any moment in time</a:t>
            </a:r>
          </a:p>
        </p:txBody>
      </p:sp>
    </p:spTree>
    <p:extLst>
      <p:ext uri="{BB962C8B-B14F-4D97-AF65-F5344CB8AC3E}">
        <p14:creationId xmlns:p14="http://schemas.microsoft.com/office/powerpoint/2010/main" val="29934892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extBox 4"/>
          <p:cNvSpPr txBox="1"/>
          <p:nvPr/>
        </p:nvSpPr>
        <p:spPr>
          <a:xfrm>
            <a:off x="329142" y="205619"/>
            <a:ext cx="8466666" cy="461665"/>
          </a:xfrm>
          <a:prstGeom prst="rect">
            <a:avLst/>
          </a:prstGeom>
          <a:noFill/>
        </p:spPr>
        <p:txBody>
          <a:bodyPr wrap="square" rtlCol="0">
            <a:spAutoFit/>
          </a:bodyPr>
          <a:lstStyle/>
          <a:p>
            <a:pPr algn="ctr"/>
            <a:r>
              <a:rPr lang="en-US" sz="2400" b="1" cap="all" dirty="0">
                <a:solidFill>
                  <a:srgbClr val="FEC23B"/>
                </a:solidFill>
                <a:latin typeface="+mj-lt"/>
              </a:rPr>
              <a:t>The Adaptive Difference: SmartBook</a:t>
            </a:r>
          </a:p>
        </p:txBody>
      </p:sp>
      <p:pic>
        <p:nvPicPr>
          <p:cNvPr id="2" name="Picture 1" descr="SmartBook.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9944" y="927626"/>
            <a:ext cx="6323894" cy="3633658"/>
          </a:xfrm>
          <a:prstGeom prst="rect">
            <a:avLst/>
          </a:prstGeom>
        </p:spPr>
      </p:pic>
      <p:pic>
        <p:nvPicPr>
          <p:cNvPr id="4" name="Picture 3" descr="MHE_tagline_floating_larg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335" y="4778617"/>
            <a:ext cx="4466167" cy="364883"/>
          </a:xfrm>
          <a:prstGeom prst="rect">
            <a:avLst/>
          </a:prstGeom>
        </p:spPr>
      </p:pic>
      <p:sp>
        <p:nvSpPr>
          <p:cNvPr id="6" name="Arrow: Right 5"/>
          <p:cNvSpPr/>
          <p:nvPr/>
        </p:nvSpPr>
        <p:spPr>
          <a:xfrm>
            <a:off x="378373" y="4160143"/>
            <a:ext cx="966952" cy="44297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098226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extBox 4"/>
          <p:cNvSpPr txBox="1"/>
          <p:nvPr/>
        </p:nvSpPr>
        <p:spPr>
          <a:xfrm>
            <a:off x="329142" y="205619"/>
            <a:ext cx="8466666" cy="461665"/>
          </a:xfrm>
          <a:prstGeom prst="rect">
            <a:avLst/>
          </a:prstGeom>
          <a:noFill/>
        </p:spPr>
        <p:txBody>
          <a:bodyPr wrap="square" rtlCol="0">
            <a:spAutoFit/>
          </a:bodyPr>
          <a:lstStyle/>
          <a:p>
            <a:pPr algn="ctr"/>
            <a:r>
              <a:rPr lang="en-US" sz="2400" b="1" cap="all" dirty="0">
                <a:solidFill>
                  <a:srgbClr val="FEC23B"/>
                </a:solidFill>
                <a:latin typeface="+mj-lt"/>
              </a:rPr>
              <a:t>The Adaptive Difference: SmartBook</a:t>
            </a:r>
          </a:p>
        </p:txBody>
      </p:sp>
      <p:pic>
        <p:nvPicPr>
          <p:cNvPr id="4" name="Picture 3" descr="MHE_tagline_floating_larg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335" y="4778617"/>
            <a:ext cx="4466167" cy="364883"/>
          </a:xfrm>
          <a:prstGeom prst="rect">
            <a:avLst/>
          </a:prstGeom>
        </p:spPr>
      </p:pic>
      <p:pic>
        <p:nvPicPr>
          <p:cNvPr id="6" name="Picture 5"/>
          <p:cNvPicPr/>
          <p:nvPr/>
        </p:nvPicPr>
        <p:blipFill>
          <a:blip r:embed="rId4"/>
          <a:stretch>
            <a:fillRect/>
          </a:stretch>
        </p:blipFill>
        <p:spPr>
          <a:xfrm>
            <a:off x="756745" y="667285"/>
            <a:ext cx="7861737" cy="3978287"/>
          </a:xfrm>
          <a:prstGeom prst="rect">
            <a:avLst/>
          </a:prstGeom>
        </p:spPr>
      </p:pic>
    </p:spTree>
    <p:extLst>
      <p:ext uri="{BB962C8B-B14F-4D97-AF65-F5344CB8AC3E}">
        <p14:creationId xmlns:p14="http://schemas.microsoft.com/office/powerpoint/2010/main" val="7989991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extBox 4"/>
          <p:cNvSpPr txBox="1"/>
          <p:nvPr/>
        </p:nvSpPr>
        <p:spPr>
          <a:xfrm>
            <a:off x="329142" y="205619"/>
            <a:ext cx="8466666" cy="461665"/>
          </a:xfrm>
          <a:prstGeom prst="rect">
            <a:avLst/>
          </a:prstGeom>
          <a:noFill/>
        </p:spPr>
        <p:txBody>
          <a:bodyPr wrap="square" rtlCol="0">
            <a:spAutoFit/>
          </a:bodyPr>
          <a:lstStyle/>
          <a:p>
            <a:pPr algn="ctr"/>
            <a:r>
              <a:rPr lang="en-US" sz="2400" b="1" cap="all" dirty="0">
                <a:solidFill>
                  <a:srgbClr val="FEC23B"/>
                </a:solidFill>
                <a:latin typeface="+mj-lt"/>
              </a:rPr>
              <a:t>The Adaptive Difference: SmartBook</a:t>
            </a:r>
          </a:p>
        </p:txBody>
      </p:sp>
      <p:pic>
        <p:nvPicPr>
          <p:cNvPr id="4" name="Picture 3" descr="MHE_tagline_floating_larg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335" y="4778617"/>
            <a:ext cx="4466167" cy="364883"/>
          </a:xfrm>
          <a:prstGeom prst="rect">
            <a:avLst/>
          </a:prstGeom>
        </p:spPr>
      </p:pic>
      <p:pic>
        <p:nvPicPr>
          <p:cNvPr id="7" name="Picture 6"/>
          <p:cNvPicPr/>
          <p:nvPr/>
        </p:nvPicPr>
        <p:blipFill>
          <a:blip r:embed="rId4"/>
          <a:stretch>
            <a:fillRect/>
          </a:stretch>
        </p:blipFill>
        <p:spPr>
          <a:xfrm>
            <a:off x="836558" y="667285"/>
            <a:ext cx="7451833" cy="4111332"/>
          </a:xfrm>
          <a:prstGeom prst="rect">
            <a:avLst/>
          </a:prstGeom>
        </p:spPr>
      </p:pic>
    </p:spTree>
    <p:extLst>
      <p:ext uri="{BB962C8B-B14F-4D97-AF65-F5344CB8AC3E}">
        <p14:creationId xmlns:p14="http://schemas.microsoft.com/office/powerpoint/2010/main" val="33389790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extBox 4"/>
          <p:cNvSpPr txBox="1"/>
          <p:nvPr/>
        </p:nvSpPr>
        <p:spPr>
          <a:xfrm>
            <a:off x="329142" y="205619"/>
            <a:ext cx="8466666" cy="461665"/>
          </a:xfrm>
          <a:prstGeom prst="rect">
            <a:avLst/>
          </a:prstGeom>
          <a:noFill/>
        </p:spPr>
        <p:txBody>
          <a:bodyPr wrap="square" rtlCol="0">
            <a:spAutoFit/>
          </a:bodyPr>
          <a:lstStyle/>
          <a:p>
            <a:pPr algn="ctr"/>
            <a:r>
              <a:rPr lang="en-US" sz="2400" b="1" cap="all" dirty="0">
                <a:solidFill>
                  <a:srgbClr val="FEC23B"/>
                </a:solidFill>
                <a:latin typeface="+mj-lt"/>
              </a:rPr>
              <a:t>The Adaptive Difference: SmartBook</a:t>
            </a:r>
          </a:p>
        </p:txBody>
      </p:sp>
      <p:pic>
        <p:nvPicPr>
          <p:cNvPr id="4" name="Picture 3" descr="MHE_tagline_floating_larg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335" y="4778617"/>
            <a:ext cx="4466167" cy="364883"/>
          </a:xfrm>
          <a:prstGeom prst="rect">
            <a:avLst/>
          </a:prstGeom>
        </p:spPr>
      </p:pic>
      <p:pic>
        <p:nvPicPr>
          <p:cNvPr id="6" name="Picture 5"/>
          <p:cNvPicPr/>
          <p:nvPr/>
        </p:nvPicPr>
        <p:blipFill>
          <a:blip r:embed="rId4"/>
          <a:stretch>
            <a:fillRect/>
          </a:stretch>
        </p:blipFill>
        <p:spPr>
          <a:xfrm>
            <a:off x="1986454" y="767255"/>
            <a:ext cx="5139559" cy="4011362"/>
          </a:xfrm>
          <a:prstGeom prst="rect">
            <a:avLst/>
          </a:prstGeom>
        </p:spPr>
      </p:pic>
      <p:sp>
        <p:nvSpPr>
          <p:cNvPr id="2" name="Arrow: Right 1"/>
          <p:cNvSpPr/>
          <p:nvPr/>
        </p:nvSpPr>
        <p:spPr>
          <a:xfrm>
            <a:off x="861849" y="4335640"/>
            <a:ext cx="966952" cy="44297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596831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extBox 4"/>
          <p:cNvSpPr txBox="1"/>
          <p:nvPr/>
        </p:nvSpPr>
        <p:spPr>
          <a:xfrm>
            <a:off x="329142" y="205619"/>
            <a:ext cx="8466666" cy="461665"/>
          </a:xfrm>
          <a:prstGeom prst="rect">
            <a:avLst/>
          </a:prstGeom>
          <a:noFill/>
        </p:spPr>
        <p:txBody>
          <a:bodyPr wrap="square" rtlCol="0">
            <a:spAutoFit/>
          </a:bodyPr>
          <a:lstStyle/>
          <a:p>
            <a:pPr algn="ctr"/>
            <a:r>
              <a:rPr lang="en-US" sz="2400" b="1" cap="all" dirty="0">
                <a:solidFill>
                  <a:srgbClr val="FEC23B"/>
                </a:solidFill>
                <a:latin typeface="+mj-lt"/>
              </a:rPr>
              <a:t>Return to course home</a:t>
            </a:r>
          </a:p>
        </p:txBody>
      </p:sp>
      <p:pic>
        <p:nvPicPr>
          <p:cNvPr id="4" name="Picture 3" descr="MHE_tagline_floating_larg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335" y="4778617"/>
            <a:ext cx="4466167" cy="364883"/>
          </a:xfrm>
          <a:prstGeom prst="rect">
            <a:avLst/>
          </a:prstGeom>
        </p:spPr>
      </p:pic>
      <p:pic>
        <p:nvPicPr>
          <p:cNvPr id="8" name="Picture 7"/>
          <p:cNvPicPr/>
          <p:nvPr/>
        </p:nvPicPr>
        <p:blipFill rotWithShape="1">
          <a:blip r:embed="rId4"/>
          <a:srcRect t="8738" r="65503"/>
          <a:stretch/>
        </p:blipFill>
        <p:spPr>
          <a:xfrm>
            <a:off x="3631722" y="897147"/>
            <a:ext cx="2251594" cy="3752074"/>
          </a:xfrm>
          <a:prstGeom prst="rect">
            <a:avLst/>
          </a:prstGeom>
          <a:ln>
            <a:solidFill>
              <a:srgbClr val="FF0000"/>
            </a:solidFill>
          </a:ln>
        </p:spPr>
      </p:pic>
    </p:spTree>
    <p:extLst>
      <p:ext uri="{BB962C8B-B14F-4D97-AF65-F5344CB8AC3E}">
        <p14:creationId xmlns:p14="http://schemas.microsoft.com/office/powerpoint/2010/main" val="11926171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2" y="0"/>
            <a:ext cx="9137231" cy="5143499"/>
          </a:xfrm>
          <a:prstGeom prst="rect">
            <a:avLst/>
          </a:prstGeom>
        </p:spPr>
      </p:pic>
      <p:sp>
        <p:nvSpPr>
          <p:cNvPr id="6" name="TextBox 5"/>
          <p:cNvSpPr txBox="1"/>
          <p:nvPr/>
        </p:nvSpPr>
        <p:spPr>
          <a:xfrm>
            <a:off x="332374" y="4554360"/>
            <a:ext cx="8587150" cy="338554"/>
          </a:xfrm>
          <a:prstGeom prst="rect">
            <a:avLst/>
          </a:prstGeom>
          <a:noFill/>
        </p:spPr>
        <p:txBody>
          <a:bodyPr wrap="square" rtlCol="0">
            <a:spAutoFit/>
          </a:bodyPr>
          <a:lstStyle/>
          <a:p>
            <a:pPr algn="ctr"/>
            <a:r>
              <a:rPr lang="en-US" sz="1600" dirty="0">
                <a:solidFill>
                  <a:srgbClr val="313131"/>
                </a:solidFill>
                <a:latin typeface="Arial"/>
                <a:cs typeface="Arial"/>
              </a:rPr>
              <a:t>School Name | Course Name</a:t>
            </a:r>
          </a:p>
        </p:txBody>
      </p:sp>
      <p:pic>
        <p:nvPicPr>
          <p:cNvPr id="3" name="Picture 2" descr="MHE_tagline_floating_larg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335" y="4778617"/>
            <a:ext cx="4466167" cy="364883"/>
          </a:xfrm>
          <a:prstGeom prst="rect">
            <a:avLst/>
          </a:prstGeom>
        </p:spPr>
      </p:pic>
    </p:spTree>
    <p:extLst>
      <p:ext uri="{BB962C8B-B14F-4D97-AF65-F5344CB8AC3E}">
        <p14:creationId xmlns:p14="http://schemas.microsoft.com/office/powerpoint/2010/main" val="21823487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47795" y="4155369"/>
            <a:ext cx="7471729" cy="1246495"/>
          </a:xfrm>
          <a:prstGeom prst="rect">
            <a:avLst/>
          </a:prstGeom>
          <a:noFill/>
        </p:spPr>
        <p:txBody>
          <a:bodyPr wrap="square" rtlCol="0">
            <a:spAutoFit/>
          </a:bodyPr>
          <a:lstStyle/>
          <a:p>
            <a:r>
              <a:rPr lang="en-US" sz="1250" b="1" dirty="0">
                <a:solidFill>
                  <a:srgbClr val="313131"/>
                </a:solidFill>
                <a:cs typeface="Arial"/>
              </a:rPr>
              <a:t>NOTE:</a:t>
            </a:r>
            <a:r>
              <a:rPr lang="en-US" sz="1250" dirty="0">
                <a:solidFill>
                  <a:srgbClr val="313131"/>
                </a:solidFill>
                <a:cs typeface="Arial"/>
              </a:rPr>
              <a:t> If you contact your instructor with a technical question, you will be asked to provide a case number from tech support before your concern is escalated. </a:t>
            </a:r>
          </a:p>
          <a:p>
            <a:endParaRPr lang="en-US" sz="1250" b="1" dirty="0">
              <a:solidFill>
                <a:srgbClr val="313131"/>
              </a:solidFill>
              <a:cs typeface="Arial"/>
            </a:endParaRPr>
          </a:p>
          <a:p>
            <a:endParaRPr lang="en-US" sz="1250" b="1" dirty="0">
              <a:solidFill>
                <a:srgbClr val="313131"/>
              </a:solidFill>
              <a:cs typeface="Arial"/>
            </a:endParaRPr>
          </a:p>
          <a:p>
            <a:endParaRPr lang="en-US" sz="1250" b="1" dirty="0">
              <a:solidFill>
                <a:srgbClr val="313131"/>
              </a:solidFill>
              <a:cs typeface="Arial"/>
            </a:endParaRPr>
          </a:p>
          <a:p>
            <a:r>
              <a:rPr lang="en-US" sz="1250" b="1" dirty="0">
                <a:solidFill>
                  <a:srgbClr val="313131"/>
                </a:solidFill>
                <a:cs typeface="Arial"/>
              </a:rPr>
              <a:t> </a:t>
            </a:r>
          </a:p>
        </p:txBody>
      </p:sp>
      <p:sp>
        <p:nvSpPr>
          <p:cNvPr id="2" name="TextBox 1"/>
          <p:cNvSpPr txBox="1"/>
          <p:nvPr/>
        </p:nvSpPr>
        <p:spPr>
          <a:xfrm>
            <a:off x="1447821" y="1413332"/>
            <a:ext cx="3064933" cy="2246769"/>
          </a:xfrm>
          <a:prstGeom prst="rect">
            <a:avLst/>
          </a:prstGeom>
          <a:noFill/>
        </p:spPr>
        <p:txBody>
          <a:bodyPr wrap="square" rtlCol="0">
            <a:spAutoFit/>
          </a:bodyPr>
          <a:lstStyle/>
          <a:p>
            <a:r>
              <a:rPr lang="en-US" sz="1400" dirty="0">
                <a:solidFill>
                  <a:srgbClr val="DA0507"/>
                </a:solidFill>
                <a:latin typeface="+mj-lt"/>
              </a:rPr>
              <a:t>TECH SUPPORT &amp; FAQ:</a:t>
            </a:r>
          </a:p>
          <a:p>
            <a:endParaRPr lang="en-US" sz="1400" dirty="0">
              <a:solidFill>
                <a:srgbClr val="DA0507"/>
              </a:solidFill>
              <a:latin typeface="+mj-lt"/>
            </a:endParaRPr>
          </a:p>
          <a:p>
            <a:r>
              <a:rPr lang="en-US" sz="1400" b="1" dirty="0">
                <a:solidFill>
                  <a:srgbClr val="313131"/>
                </a:solidFill>
              </a:rPr>
              <a:t>CALL: </a:t>
            </a:r>
            <a:r>
              <a:rPr lang="en-US" sz="1400" dirty="0">
                <a:solidFill>
                  <a:srgbClr val="313131"/>
                </a:solidFill>
              </a:rPr>
              <a:t>(800) 331-5094</a:t>
            </a:r>
          </a:p>
          <a:p>
            <a:endParaRPr lang="en-US" sz="1400" dirty="0">
              <a:solidFill>
                <a:srgbClr val="313131"/>
              </a:solidFill>
            </a:endParaRPr>
          </a:p>
          <a:p>
            <a:r>
              <a:rPr lang="en-US" sz="1400" b="1" dirty="0">
                <a:solidFill>
                  <a:srgbClr val="313131"/>
                </a:solidFill>
              </a:rPr>
              <a:t>EMAIL &amp; CHAT: </a:t>
            </a:r>
            <a:r>
              <a:rPr lang="en-US" sz="1400" dirty="0">
                <a:solidFill>
                  <a:srgbClr val="313131"/>
                </a:solidFill>
                <a:hlinkClick r:id="rId3"/>
              </a:rPr>
              <a:t>mhhe.com/support</a:t>
            </a:r>
            <a:endParaRPr lang="en-US" sz="1400" dirty="0">
              <a:solidFill>
                <a:srgbClr val="313131"/>
              </a:solidFill>
            </a:endParaRPr>
          </a:p>
          <a:p>
            <a:endParaRPr lang="en-US" sz="1400" dirty="0">
              <a:solidFill>
                <a:srgbClr val="313131"/>
              </a:solidFill>
            </a:endParaRPr>
          </a:p>
          <a:p>
            <a:r>
              <a:rPr lang="en-US" sz="1400" b="1" dirty="0">
                <a:solidFill>
                  <a:srgbClr val="313131"/>
                </a:solidFill>
              </a:rPr>
              <a:t>MONDAY-THURSDAY: 24 hours</a:t>
            </a:r>
          </a:p>
          <a:p>
            <a:r>
              <a:rPr lang="en-US" sz="1400" b="1" dirty="0">
                <a:solidFill>
                  <a:srgbClr val="313131"/>
                </a:solidFill>
              </a:rPr>
              <a:t>FRIDAY: </a:t>
            </a:r>
            <a:r>
              <a:rPr lang="en-US" sz="1400" dirty="0">
                <a:solidFill>
                  <a:srgbClr val="313131"/>
                </a:solidFill>
              </a:rPr>
              <a:t>12 </a:t>
            </a:r>
            <a:r>
              <a:rPr lang="en-US" sz="1400" dirty="0" smtClean="0">
                <a:solidFill>
                  <a:srgbClr val="313131"/>
                </a:solidFill>
              </a:rPr>
              <a:t>am - 9 pm </a:t>
            </a:r>
            <a:r>
              <a:rPr lang="en-US" sz="1400" dirty="0">
                <a:solidFill>
                  <a:srgbClr val="313131"/>
                </a:solidFill>
              </a:rPr>
              <a:t>EST</a:t>
            </a:r>
          </a:p>
          <a:p>
            <a:r>
              <a:rPr lang="en-US" sz="1400" b="1" dirty="0">
                <a:solidFill>
                  <a:srgbClr val="313131"/>
                </a:solidFill>
              </a:rPr>
              <a:t>SATURDAY: </a:t>
            </a:r>
            <a:r>
              <a:rPr lang="en-US" sz="1400" dirty="0">
                <a:solidFill>
                  <a:srgbClr val="313131"/>
                </a:solidFill>
              </a:rPr>
              <a:t>10 </a:t>
            </a:r>
            <a:r>
              <a:rPr lang="en-US" sz="1400" dirty="0" smtClean="0">
                <a:solidFill>
                  <a:srgbClr val="313131"/>
                </a:solidFill>
              </a:rPr>
              <a:t>am - 8 pm EST</a:t>
            </a:r>
            <a:endParaRPr lang="en-US" sz="1400" dirty="0">
              <a:solidFill>
                <a:srgbClr val="313131"/>
              </a:solidFill>
            </a:endParaRPr>
          </a:p>
          <a:p>
            <a:r>
              <a:rPr lang="en-US" sz="1400" b="1" dirty="0">
                <a:solidFill>
                  <a:srgbClr val="313131"/>
                </a:solidFill>
              </a:rPr>
              <a:t>SUNDAY: </a:t>
            </a:r>
            <a:r>
              <a:rPr lang="en-US" sz="1400" dirty="0">
                <a:solidFill>
                  <a:srgbClr val="313131"/>
                </a:solidFill>
              </a:rPr>
              <a:t>12 </a:t>
            </a:r>
            <a:r>
              <a:rPr lang="en-US" sz="1400" dirty="0" smtClean="0">
                <a:solidFill>
                  <a:srgbClr val="313131"/>
                </a:solidFill>
              </a:rPr>
              <a:t>pm – 12 am EST</a:t>
            </a:r>
            <a:endParaRPr lang="en-US" sz="1400" dirty="0">
              <a:solidFill>
                <a:srgbClr val="313131"/>
              </a:solidFill>
            </a:endParaRPr>
          </a:p>
        </p:txBody>
      </p:sp>
      <p:sp>
        <p:nvSpPr>
          <p:cNvPr id="5" name="TextBox 4"/>
          <p:cNvSpPr txBox="1"/>
          <p:nvPr/>
        </p:nvSpPr>
        <p:spPr>
          <a:xfrm>
            <a:off x="4775221" y="1413332"/>
            <a:ext cx="3064933" cy="2031325"/>
          </a:xfrm>
          <a:prstGeom prst="rect">
            <a:avLst/>
          </a:prstGeom>
          <a:noFill/>
        </p:spPr>
        <p:txBody>
          <a:bodyPr wrap="square" rtlCol="0">
            <a:spAutoFit/>
          </a:bodyPr>
          <a:lstStyle/>
          <a:p>
            <a:r>
              <a:rPr lang="en-US" sz="1400" dirty="0">
                <a:solidFill>
                  <a:srgbClr val="DA0507"/>
                </a:solidFill>
                <a:latin typeface="+mj-lt"/>
              </a:rPr>
              <a:t>FIND MORE SUPPORT:</a:t>
            </a:r>
          </a:p>
          <a:p>
            <a:endParaRPr lang="en-US" sz="1400" dirty="0">
              <a:solidFill>
                <a:srgbClr val="DA0507"/>
              </a:solidFill>
              <a:latin typeface="+mj-lt"/>
            </a:endParaRPr>
          </a:p>
          <a:p>
            <a:r>
              <a:rPr lang="en-US" sz="1400" dirty="0" smtClean="0">
                <a:solidFill>
                  <a:srgbClr val="313131"/>
                </a:solidFill>
                <a:hlinkClick r:id="rId4"/>
              </a:rPr>
              <a:t>connectstudentsuccess.com</a:t>
            </a:r>
            <a:endParaRPr lang="en-US" sz="1400" dirty="0" smtClean="0">
              <a:solidFill>
                <a:srgbClr val="313131"/>
              </a:solidFill>
            </a:endParaRPr>
          </a:p>
          <a:p>
            <a:endParaRPr lang="en-US" sz="1400" dirty="0"/>
          </a:p>
          <a:p>
            <a:r>
              <a:rPr lang="en-US" sz="1400" dirty="0">
                <a:solidFill>
                  <a:srgbClr val="DA0507"/>
                </a:solidFill>
                <a:latin typeface="+mj-lt"/>
              </a:rPr>
              <a:t>FIND MORE TIPS:</a:t>
            </a:r>
          </a:p>
          <a:p>
            <a:endParaRPr lang="en-US" sz="1400" b="1" dirty="0">
              <a:solidFill>
                <a:srgbClr val="DA0507"/>
              </a:solidFill>
              <a:latin typeface="+mj-lt"/>
            </a:endParaRPr>
          </a:p>
          <a:p>
            <a:r>
              <a:rPr lang="en-US" sz="1400" dirty="0">
                <a:solidFill>
                  <a:srgbClr val="313131"/>
                </a:solidFill>
                <a:hlinkClick r:id="rId5"/>
              </a:rPr>
              <a:t>mhhe.com/collegesmarter </a:t>
            </a:r>
            <a:endParaRPr lang="en-US" sz="1400" dirty="0">
              <a:solidFill>
                <a:srgbClr val="313131"/>
              </a:solidFill>
            </a:endParaRPr>
          </a:p>
          <a:p>
            <a:endParaRPr lang="en-US" sz="1400" b="1" dirty="0"/>
          </a:p>
          <a:p>
            <a:endParaRPr lang="en-US" sz="1400" b="1" dirty="0"/>
          </a:p>
        </p:txBody>
      </p:sp>
      <p:sp>
        <p:nvSpPr>
          <p:cNvPr id="6" name="TextBox 5"/>
          <p:cNvSpPr txBox="1"/>
          <p:nvPr/>
        </p:nvSpPr>
        <p:spPr>
          <a:xfrm>
            <a:off x="1456422" y="3694727"/>
            <a:ext cx="3327426" cy="284693"/>
          </a:xfrm>
          <a:prstGeom prst="rect">
            <a:avLst/>
          </a:prstGeom>
          <a:noFill/>
        </p:spPr>
        <p:txBody>
          <a:bodyPr wrap="square" rtlCol="0">
            <a:spAutoFit/>
          </a:bodyPr>
          <a:lstStyle/>
          <a:p>
            <a:r>
              <a:rPr lang="en-US" sz="1250" b="1" dirty="0" smtClean="0">
                <a:solidFill>
                  <a:srgbClr val="C00000"/>
                </a:solidFill>
                <a:cs typeface="Arial"/>
              </a:rPr>
              <a:t>Help Tips: </a:t>
            </a:r>
            <a:r>
              <a:rPr lang="en-US" sz="1250" b="1" dirty="0" smtClean="0">
                <a:solidFill>
                  <a:srgbClr val="FF0000"/>
                </a:solidFill>
                <a:cs typeface="Arial"/>
                <a:hlinkClick r:id="rId6"/>
              </a:rPr>
              <a:t>WATCH VIDEO</a:t>
            </a:r>
            <a:r>
              <a:rPr lang="en-US" sz="1250" b="1" dirty="0" smtClean="0">
                <a:solidFill>
                  <a:srgbClr val="FF0000"/>
                </a:solidFill>
                <a:cs typeface="Arial"/>
              </a:rPr>
              <a:t> </a:t>
            </a:r>
            <a:endParaRPr lang="en-US" sz="1250" b="1" dirty="0">
              <a:solidFill>
                <a:srgbClr val="FF0000"/>
              </a:solidFill>
              <a:latin typeface="Arial"/>
              <a:cs typeface="Arial"/>
            </a:endParaRPr>
          </a:p>
        </p:txBody>
      </p:sp>
      <p:pic>
        <p:nvPicPr>
          <p:cNvPr id="7" name="Picture 6" descr="MHE_tagline_floating_large.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9335" y="4778617"/>
            <a:ext cx="4466167" cy="364883"/>
          </a:xfrm>
          <a:prstGeom prst="rect">
            <a:avLst/>
          </a:prstGeom>
        </p:spPr>
      </p:pic>
      <p:sp>
        <p:nvSpPr>
          <p:cNvPr id="8" name="TextBox 7"/>
          <p:cNvSpPr txBox="1"/>
          <p:nvPr/>
        </p:nvSpPr>
        <p:spPr>
          <a:xfrm>
            <a:off x="329142" y="205619"/>
            <a:ext cx="8466666" cy="830997"/>
          </a:xfrm>
          <a:prstGeom prst="rect">
            <a:avLst/>
          </a:prstGeom>
          <a:noFill/>
        </p:spPr>
        <p:txBody>
          <a:bodyPr wrap="square" rtlCol="0">
            <a:spAutoFit/>
          </a:bodyPr>
          <a:lstStyle/>
          <a:p>
            <a:pPr algn="ctr"/>
            <a:r>
              <a:rPr lang="en-US" sz="2400" b="1" cap="all" dirty="0">
                <a:solidFill>
                  <a:srgbClr val="FEC23B"/>
                </a:solidFill>
                <a:latin typeface="+mj-lt"/>
              </a:rPr>
              <a:t>We Have You Covered. </a:t>
            </a:r>
            <a:r>
              <a:rPr lang="en-US" sz="2400" b="1" cap="all" dirty="0" smtClean="0">
                <a:solidFill>
                  <a:srgbClr val="FEC23B"/>
                </a:solidFill>
                <a:latin typeface="+mj-lt"/>
              </a:rPr>
              <a:t/>
            </a:r>
            <a:br>
              <a:rPr lang="en-US" sz="2400" b="1" cap="all" dirty="0" smtClean="0">
                <a:solidFill>
                  <a:srgbClr val="FEC23B"/>
                </a:solidFill>
                <a:latin typeface="+mj-lt"/>
              </a:rPr>
            </a:br>
            <a:r>
              <a:rPr lang="en-US" sz="2400" b="1" cap="all" dirty="0" smtClean="0">
                <a:solidFill>
                  <a:srgbClr val="FEC23B"/>
                </a:solidFill>
                <a:latin typeface="+mj-lt"/>
              </a:rPr>
              <a:t>Where </a:t>
            </a:r>
            <a:r>
              <a:rPr lang="en-US" sz="2400" b="1" cap="all" dirty="0">
                <a:solidFill>
                  <a:srgbClr val="FEC23B"/>
                </a:solidFill>
                <a:latin typeface="+mj-lt"/>
              </a:rPr>
              <a:t>to Go For Help:</a:t>
            </a:r>
          </a:p>
        </p:txBody>
      </p:sp>
    </p:spTree>
    <p:extLst>
      <p:ext uri="{BB962C8B-B14F-4D97-AF65-F5344CB8AC3E}">
        <p14:creationId xmlns:p14="http://schemas.microsoft.com/office/powerpoint/2010/main" val="23329291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9142" y="205619"/>
            <a:ext cx="8466666" cy="461665"/>
          </a:xfrm>
          <a:prstGeom prst="rect">
            <a:avLst/>
          </a:prstGeom>
          <a:noFill/>
        </p:spPr>
        <p:txBody>
          <a:bodyPr wrap="square" rtlCol="0">
            <a:spAutoFit/>
          </a:bodyPr>
          <a:lstStyle/>
          <a:p>
            <a:pPr algn="ctr"/>
            <a:r>
              <a:rPr lang="en-US" sz="2400" b="1" cap="all" dirty="0">
                <a:solidFill>
                  <a:srgbClr val="FEC23B"/>
                </a:solidFill>
                <a:latin typeface="+mj-lt"/>
              </a:rPr>
              <a:t>Purchase Options</a:t>
            </a:r>
          </a:p>
        </p:txBody>
      </p:sp>
      <p:sp>
        <p:nvSpPr>
          <p:cNvPr id="4" name="Rectangle 3"/>
          <p:cNvSpPr/>
          <p:nvPr/>
        </p:nvSpPr>
        <p:spPr>
          <a:xfrm>
            <a:off x="1600200" y="1303867"/>
            <a:ext cx="2861733" cy="2861733"/>
          </a:xfrm>
          <a:prstGeom prst="rect">
            <a:avLst/>
          </a:prstGeom>
          <a:noFill/>
          <a:ln w="44450">
            <a:solidFill>
              <a:srgbClr val="DA0507"/>
            </a:solidFill>
          </a:ln>
          <a:effectLst>
            <a:outerShdw blurRad="40000" dist="23000" dir="5400000" sx="0" sy="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Rectangle 4"/>
          <p:cNvSpPr/>
          <p:nvPr/>
        </p:nvSpPr>
        <p:spPr>
          <a:xfrm>
            <a:off x="4732867" y="1303867"/>
            <a:ext cx="2861733" cy="2861733"/>
          </a:xfrm>
          <a:prstGeom prst="rect">
            <a:avLst/>
          </a:prstGeom>
          <a:noFill/>
          <a:ln w="44450">
            <a:solidFill>
              <a:srgbClr val="DA0507"/>
            </a:solidFill>
          </a:ln>
          <a:effectLst>
            <a:outerShdw blurRad="40000" dist="23000" dir="5400000" sx="0" sy="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p:cNvSpPr txBox="1"/>
          <p:nvPr/>
        </p:nvSpPr>
        <p:spPr>
          <a:xfrm>
            <a:off x="1727200" y="1422400"/>
            <a:ext cx="2616200" cy="553998"/>
          </a:xfrm>
          <a:prstGeom prst="rect">
            <a:avLst/>
          </a:prstGeom>
          <a:noFill/>
        </p:spPr>
        <p:txBody>
          <a:bodyPr wrap="square" rtlCol="0">
            <a:spAutoFit/>
          </a:bodyPr>
          <a:lstStyle/>
          <a:p>
            <a:r>
              <a:rPr lang="en-US" dirty="0">
                <a:solidFill>
                  <a:srgbClr val="DA0507"/>
                </a:solidFill>
                <a:latin typeface="+mj-lt"/>
              </a:rPr>
              <a:t>OPTION 1:</a:t>
            </a:r>
            <a:br>
              <a:rPr lang="en-US" dirty="0">
                <a:solidFill>
                  <a:srgbClr val="DA0507"/>
                </a:solidFill>
                <a:latin typeface="+mj-lt"/>
              </a:rPr>
            </a:br>
            <a:r>
              <a:rPr lang="en-US" sz="1200" dirty="0">
                <a:solidFill>
                  <a:srgbClr val="DA0507"/>
                </a:solidFill>
                <a:latin typeface="+mj-lt"/>
              </a:rPr>
              <a:t>CONNECT + TEXT PACKAGE</a:t>
            </a:r>
          </a:p>
        </p:txBody>
      </p:sp>
      <p:sp>
        <p:nvSpPr>
          <p:cNvPr id="7" name="TextBox 6"/>
          <p:cNvSpPr txBox="1"/>
          <p:nvPr/>
        </p:nvSpPr>
        <p:spPr>
          <a:xfrm>
            <a:off x="4842934" y="1422400"/>
            <a:ext cx="2633133" cy="738664"/>
          </a:xfrm>
          <a:prstGeom prst="rect">
            <a:avLst/>
          </a:prstGeom>
          <a:noFill/>
        </p:spPr>
        <p:txBody>
          <a:bodyPr wrap="square" rtlCol="0">
            <a:spAutoFit/>
          </a:bodyPr>
          <a:lstStyle/>
          <a:p>
            <a:r>
              <a:rPr lang="en-US" dirty="0">
                <a:solidFill>
                  <a:srgbClr val="DA0507"/>
                </a:solidFill>
                <a:latin typeface="+mj-lt"/>
              </a:rPr>
              <a:t>OPTION 2:</a:t>
            </a:r>
            <a:br>
              <a:rPr lang="en-US" dirty="0">
                <a:solidFill>
                  <a:srgbClr val="DA0507"/>
                </a:solidFill>
                <a:latin typeface="+mj-lt"/>
              </a:rPr>
            </a:br>
            <a:r>
              <a:rPr lang="en-US" sz="1200" dirty="0">
                <a:solidFill>
                  <a:srgbClr val="DA0507"/>
                </a:solidFill>
                <a:latin typeface="+mj-lt"/>
              </a:rPr>
              <a:t>GO ALL DIGITAL </a:t>
            </a:r>
            <a:br>
              <a:rPr lang="en-US" sz="1200" dirty="0">
                <a:solidFill>
                  <a:srgbClr val="DA0507"/>
                </a:solidFill>
                <a:latin typeface="+mj-lt"/>
              </a:rPr>
            </a:br>
            <a:r>
              <a:rPr lang="en-US" sz="1200" dirty="0">
                <a:solidFill>
                  <a:srgbClr val="DA0507"/>
                </a:solidFill>
                <a:latin typeface="+mj-lt"/>
              </a:rPr>
              <a:t>WITH CONNECT</a:t>
            </a:r>
          </a:p>
        </p:txBody>
      </p:sp>
      <p:sp>
        <p:nvSpPr>
          <p:cNvPr id="8" name="TextBox 7"/>
          <p:cNvSpPr txBox="1"/>
          <p:nvPr/>
        </p:nvSpPr>
        <p:spPr>
          <a:xfrm>
            <a:off x="1727200" y="2277526"/>
            <a:ext cx="2616200" cy="1384995"/>
          </a:xfrm>
          <a:prstGeom prst="rect">
            <a:avLst/>
          </a:prstGeom>
          <a:noFill/>
        </p:spPr>
        <p:txBody>
          <a:bodyPr wrap="square" rtlCol="0">
            <a:spAutoFit/>
          </a:bodyPr>
          <a:lstStyle/>
          <a:p>
            <a:r>
              <a:rPr lang="en-US" sz="1400" dirty="0">
                <a:solidFill>
                  <a:srgbClr val="313131"/>
                </a:solidFill>
              </a:rPr>
              <a:t>The bookstore is carrying a bundle that includes the text and a printed Connect access code at a discounted price </a:t>
            </a:r>
            <a:br>
              <a:rPr lang="en-US" sz="1400" dirty="0">
                <a:solidFill>
                  <a:srgbClr val="313131"/>
                </a:solidFill>
              </a:rPr>
            </a:br>
            <a:r>
              <a:rPr lang="en-US" sz="1400" dirty="0">
                <a:solidFill>
                  <a:srgbClr val="313131"/>
                </a:solidFill>
              </a:rPr>
              <a:t>for you.</a:t>
            </a:r>
          </a:p>
          <a:p>
            <a:endParaRPr lang="en-US" sz="1400" dirty="0">
              <a:solidFill>
                <a:srgbClr val="313131"/>
              </a:solidFill>
            </a:endParaRPr>
          </a:p>
        </p:txBody>
      </p:sp>
      <p:sp>
        <p:nvSpPr>
          <p:cNvPr id="9" name="TextBox 8"/>
          <p:cNvSpPr txBox="1"/>
          <p:nvPr/>
        </p:nvSpPr>
        <p:spPr>
          <a:xfrm>
            <a:off x="4859867" y="2277526"/>
            <a:ext cx="2616200" cy="1384995"/>
          </a:xfrm>
          <a:prstGeom prst="rect">
            <a:avLst/>
          </a:prstGeom>
          <a:noFill/>
        </p:spPr>
        <p:txBody>
          <a:bodyPr wrap="square" rtlCol="0">
            <a:spAutoFit/>
          </a:bodyPr>
          <a:lstStyle/>
          <a:p>
            <a:r>
              <a:rPr lang="en-US" sz="1400" dirty="0">
                <a:solidFill>
                  <a:srgbClr val="313131"/>
                </a:solidFill>
              </a:rPr>
              <a:t>For this course we will be using McGraw-Hill Connect. Connect includes everything you need for this course, including [Smartbook and </a:t>
            </a:r>
            <a:br>
              <a:rPr lang="en-US" sz="1400" dirty="0">
                <a:solidFill>
                  <a:srgbClr val="313131"/>
                </a:solidFill>
              </a:rPr>
            </a:br>
            <a:r>
              <a:rPr lang="en-US" sz="1400" dirty="0">
                <a:solidFill>
                  <a:srgbClr val="313131"/>
                </a:solidFill>
              </a:rPr>
              <a:t>the eBook].</a:t>
            </a:r>
          </a:p>
        </p:txBody>
      </p:sp>
      <p:pic>
        <p:nvPicPr>
          <p:cNvPr id="10" name="Picture 9" descr="MHE_tagline_floating_larg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335" y="4778617"/>
            <a:ext cx="4466167" cy="364883"/>
          </a:xfrm>
          <a:prstGeom prst="rect">
            <a:avLst/>
          </a:prstGeom>
        </p:spPr>
      </p:pic>
    </p:spTree>
    <p:extLst>
      <p:ext uri="{BB962C8B-B14F-4D97-AF65-F5344CB8AC3E}">
        <p14:creationId xmlns:p14="http://schemas.microsoft.com/office/powerpoint/2010/main" val="1428873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9142" y="205619"/>
            <a:ext cx="8466666" cy="461665"/>
          </a:xfrm>
          <a:prstGeom prst="rect">
            <a:avLst/>
          </a:prstGeom>
          <a:noFill/>
        </p:spPr>
        <p:txBody>
          <a:bodyPr wrap="square" rtlCol="0">
            <a:spAutoFit/>
          </a:bodyPr>
          <a:lstStyle/>
          <a:p>
            <a:pPr algn="ctr"/>
            <a:r>
              <a:rPr lang="en-US" sz="2400" b="1" cap="all" dirty="0">
                <a:solidFill>
                  <a:srgbClr val="FEC23B"/>
                </a:solidFill>
                <a:latin typeface="+mj-lt"/>
              </a:rPr>
              <a:t>Save With loose-leaf</a:t>
            </a:r>
          </a:p>
        </p:txBody>
      </p:sp>
      <p:pic>
        <p:nvPicPr>
          <p:cNvPr id="5" name="Picture 4" descr="MHE_tagline_floating_larg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335" y="4778616"/>
            <a:ext cx="4466167" cy="364883"/>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090" y="990600"/>
            <a:ext cx="5710938" cy="32766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5224" y="1254797"/>
            <a:ext cx="2522505" cy="2696097"/>
          </a:xfrm>
          <a:prstGeom prst="rect">
            <a:avLst/>
          </a:prstGeom>
          <a:noFill/>
          <a:ln w="9525">
            <a:solidFill>
              <a:schemeClr val="bg1">
                <a:lumMod val="75000"/>
              </a:schemeClr>
            </a:solidFill>
            <a:miter lim="800000"/>
            <a:headEnd/>
            <a:tailEnd/>
          </a:ln>
          <a:extLst>
            <a:ext uri="{909E8E84-426E-40DD-AFC4-6F175D3DCCD1}">
              <a14:hiddenFill xmlns:a14="http://schemas.microsoft.com/office/drawing/2010/main">
                <a:solidFill>
                  <a:schemeClr val="accent1"/>
                </a:solidFill>
              </a14:hiddenFill>
            </a:ext>
          </a:extLst>
        </p:spPr>
      </p:pic>
      <p:cxnSp>
        <p:nvCxnSpPr>
          <p:cNvPr id="7" name="Straight Arrow Connector 6"/>
          <p:cNvCxnSpPr/>
          <p:nvPr/>
        </p:nvCxnSpPr>
        <p:spPr>
          <a:xfrm>
            <a:off x="1735667" y="2404533"/>
            <a:ext cx="4648200" cy="753534"/>
          </a:xfrm>
          <a:prstGeom prst="straightConnector1">
            <a:avLst/>
          </a:prstGeom>
          <a:ln w="76200">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4740484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hutterstock_312295037.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7711" y="-289284"/>
            <a:ext cx="9191711" cy="1453452"/>
          </a:xfrm>
          <a:prstGeom prst="rect">
            <a:avLst/>
          </a:prstGeom>
        </p:spPr>
      </p:pic>
      <p:sp>
        <p:nvSpPr>
          <p:cNvPr id="7" name="Rectangle 6"/>
          <p:cNvSpPr/>
          <p:nvPr/>
        </p:nvSpPr>
        <p:spPr>
          <a:xfrm>
            <a:off x="-98778" y="-345722"/>
            <a:ext cx="9242778" cy="1509890"/>
          </a:xfrm>
          <a:prstGeom prst="rect">
            <a:avLst/>
          </a:prstGeom>
          <a:solidFill>
            <a:srgbClr val="313131">
              <a:alpha val="41000"/>
            </a:srgbClr>
          </a:solidFill>
          <a:effectLst>
            <a:outerShdw blurRad="40000" dist="23000" dir="5400000" sx="0" sy="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extBox 2"/>
          <p:cNvSpPr txBox="1"/>
          <p:nvPr/>
        </p:nvSpPr>
        <p:spPr>
          <a:xfrm>
            <a:off x="329142" y="142119"/>
            <a:ext cx="8466666" cy="461665"/>
          </a:xfrm>
          <a:prstGeom prst="rect">
            <a:avLst/>
          </a:prstGeom>
          <a:noFill/>
        </p:spPr>
        <p:txBody>
          <a:bodyPr wrap="square" rtlCol="0">
            <a:spAutoFit/>
          </a:bodyPr>
          <a:lstStyle/>
          <a:p>
            <a:pPr algn="ctr"/>
            <a:r>
              <a:rPr lang="en-US" sz="2400" b="1" cap="all" dirty="0">
                <a:solidFill>
                  <a:schemeClr val="bg1"/>
                </a:solidFill>
                <a:latin typeface="+mj-lt"/>
              </a:rPr>
              <a:t>5-Day Checklist</a:t>
            </a:r>
          </a:p>
        </p:txBody>
      </p:sp>
      <p:sp>
        <p:nvSpPr>
          <p:cNvPr id="4" name="Rectangle 3"/>
          <p:cNvSpPr/>
          <p:nvPr/>
        </p:nvSpPr>
        <p:spPr>
          <a:xfrm>
            <a:off x="499533" y="1423445"/>
            <a:ext cx="8170334" cy="2975173"/>
          </a:xfrm>
          <a:prstGeom prst="rect">
            <a:avLst/>
          </a:prstGeom>
        </p:spPr>
        <p:txBody>
          <a:bodyPr wrap="square">
            <a:spAutoFit/>
          </a:bodyPr>
          <a:lstStyle/>
          <a:p>
            <a:r>
              <a:rPr lang="en-US" sz="1400" dirty="0">
                <a:solidFill>
                  <a:srgbClr val="313131"/>
                </a:solidFill>
              </a:rPr>
              <a:t>In just 5 days, you’ll master the art of College Smarter, Not Harder</a:t>
            </a:r>
            <a:r>
              <a:rPr lang="en-US" sz="1400" dirty="0" smtClean="0">
                <a:solidFill>
                  <a:srgbClr val="313131"/>
                </a:solidFill>
              </a:rPr>
              <a:t>:</a:t>
            </a:r>
          </a:p>
          <a:p>
            <a:endParaRPr lang="en-US" sz="1400" dirty="0"/>
          </a:p>
          <a:p>
            <a:pPr marL="342900" indent="-342900">
              <a:spcAft>
                <a:spcPts val="1000"/>
              </a:spcAft>
              <a:buClr>
                <a:srgbClr val="DA0507"/>
              </a:buClr>
              <a:buFont typeface="+mj-lt"/>
              <a:buAutoNum type="arabicPeriod"/>
            </a:pPr>
            <a:r>
              <a:rPr lang="en-US" sz="1400" cap="all" dirty="0">
                <a:solidFill>
                  <a:srgbClr val="DA0507"/>
                </a:solidFill>
                <a:latin typeface="+mj-lt"/>
              </a:rPr>
              <a:t>Register</a:t>
            </a:r>
            <a:r>
              <a:rPr lang="en-US" sz="1400" dirty="0"/>
              <a:t> </a:t>
            </a:r>
            <a:r>
              <a:rPr lang="en-US" sz="1400" dirty="0">
                <a:solidFill>
                  <a:srgbClr val="313131"/>
                </a:solidFill>
              </a:rPr>
              <a:t>and log </a:t>
            </a:r>
            <a:r>
              <a:rPr lang="en-US" sz="1400" dirty="0" smtClean="0">
                <a:solidFill>
                  <a:srgbClr val="313131"/>
                </a:solidFill>
              </a:rPr>
              <a:t>in to </a:t>
            </a:r>
            <a:r>
              <a:rPr lang="en-US" sz="1400" dirty="0">
                <a:solidFill>
                  <a:srgbClr val="313131"/>
                </a:solidFill>
              </a:rPr>
              <a:t>your Connect course</a:t>
            </a:r>
          </a:p>
          <a:p>
            <a:pPr marL="342900" indent="-342900">
              <a:spcAft>
                <a:spcPts val="1000"/>
              </a:spcAft>
              <a:buClr>
                <a:srgbClr val="DA0507"/>
              </a:buClr>
              <a:buFont typeface="+mj-lt"/>
              <a:buAutoNum type="arabicPeriod"/>
            </a:pPr>
            <a:r>
              <a:rPr lang="en-US" sz="1400" cap="all" dirty="0">
                <a:solidFill>
                  <a:srgbClr val="DA0507"/>
                </a:solidFill>
                <a:latin typeface="+mj-lt"/>
              </a:rPr>
              <a:t>Enter </a:t>
            </a:r>
            <a:r>
              <a:rPr lang="en-US" sz="1400" dirty="0">
                <a:solidFill>
                  <a:srgbClr val="313131"/>
                </a:solidFill>
              </a:rPr>
              <a:t>our </a:t>
            </a:r>
            <a:r>
              <a:rPr lang="en-US" sz="1400" b="1" dirty="0">
                <a:solidFill>
                  <a:srgbClr val="313131"/>
                </a:solidFill>
              </a:rPr>
              <a:t>#</a:t>
            </a:r>
            <a:r>
              <a:rPr lang="en-US" sz="1400" b="1" dirty="0" err="1">
                <a:solidFill>
                  <a:srgbClr val="313131"/>
                </a:solidFill>
              </a:rPr>
              <a:t>ShowUsYourActivation</a:t>
            </a:r>
            <a:r>
              <a:rPr lang="en-US" sz="1400" b="1" dirty="0">
                <a:solidFill>
                  <a:srgbClr val="313131"/>
                </a:solidFill>
              </a:rPr>
              <a:t> </a:t>
            </a:r>
            <a:r>
              <a:rPr lang="en-US" sz="1400" dirty="0">
                <a:solidFill>
                  <a:srgbClr val="313131"/>
                </a:solidFill>
              </a:rPr>
              <a:t>sweepstakes for a chance to win </a:t>
            </a:r>
            <a:r>
              <a:rPr lang="en-US" sz="1400" dirty="0" smtClean="0">
                <a:solidFill>
                  <a:srgbClr val="313131"/>
                </a:solidFill>
              </a:rPr>
              <a:t>cash and </a:t>
            </a:r>
            <a:r>
              <a:rPr lang="en-US" sz="1400" dirty="0">
                <a:solidFill>
                  <a:srgbClr val="313131"/>
                </a:solidFill>
              </a:rPr>
              <a:t>other prizes: </a:t>
            </a:r>
            <a:r>
              <a:rPr lang="en-US" sz="1400" b="1" dirty="0" smtClean="0">
                <a:solidFill>
                  <a:srgbClr val="313131"/>
                </a:solidFill>
              </a:rPr>
              <a:t>bit.ly</a:t>
            </a:r>
            <a:r>
              <a:rPr lang="en-US" sz="1400" b="1" dirty="0">
                <a:solidFill>
                  <a:srgbClr val="313131"/>
                </a:solidFill>
              </a:rPr>
              <a:t>/</a:t>
            </a:r>
            <a:r>
              <a:rPr lang="en-US" sz="1400" b="1" dirty="0" err="1">
                <a:solidFill>
                  <a:srgbClr val="313131"/>
                </a:solidFill>
              </a:rPr>
              <a:t>showyouractivation</a:t>
            </a:r>
            <a:endParaRPr lang="en-US" sz="1400" b="1" dirty="0">
              <a:solidFill>
                <a:srgbClr val="313131"/>
              </a:solidFill>
            </a:endParaRPr>
          </a:p>
          <a:p>
            <a:pPr marL="342900" indent="-342900">
              <a:spcAft>
                <a:spcPts val="1000"/>
              </a:spcAft>
              <a:buClr>
                <a:srgbClr val="DA0507"/>
              </a:buClr>
              <a:buFont typeface="+mj-lt"/>
              <a:buAutoNum type="arabicPeriod"/>
            </a:pPr>
            <a:r>
              <a:rPr lang="en-US" sz="1400" cap="all" dirty="0" smtClean="0">
                <a:solidFill>
                  <a:srgbClr val="DA0507"/>
                </a:solidFill>
                <a:latin typeface="+mj-lt"/>
              </a:rPr>
              <a:t>Hear from students </a:t>
            </a:r>
            <a:r>
              <a:rPr lang="en-US" sz="1400" dirty="0" smtClean="0">
                <a:solidFill>
                  <a:srgbClr val="313131"/>
                </a:solidFill>
              </a:rPr>
              <a:t>on the latest tricks to studying smarter, not harder with Connect at:</a:t>
            </a:r>
            <a:r>
              <a:rPr lang="en-US" sz="1400" dirty="0">
                <a:solidFill>
                  <a:srgbClr val="313131"/>
                </a:solidFill>
              </a:rPr>
              <a:t> </a:t>
            </a:r>
            <a:r>
              <a:rPr lang="en-US" sz="1400" dirty="0" smtClean="0">
                <a:solidFill>
                  <a:srgbClr val="313131"/>
                </a:solidFill>
              </a:rPr>
              <a:t> </a:t>
            </a:r>
            <a:r>
              <a:rPr lang="en-US" sz="1400" b="1" dirty="0" smtClean="0">
                <a:solidFill>
                  <a:srgbClr val="313131"/>
                </a:solidFill>
              </a:rPr>
              <a:t>bit.ly/</a:t>
            </a:r>
            <a:r>
              <a:rPr lang="en-US" sz="1400" b="1" dirty="0" err="1" smtClean="0">
                <a:solidFill>
                  <a:srgbClr val="313131"/>
                </a:solidFill>
              </a:rPr>
              <a:t>connectgetstarted</a:t>
            </a:r>
            <a:r>
              <a:rPr lang="en-US" sz="1400" b="1" dirty="0" smtClean="0">
                <a:solidFill>
                  <a:srgbClr val="313131"/>
                </a:solidFill>
              </a:rPr>
              <a:t>    </a:t>
            </a:r>
          </a:p>
          <a:p>
            <a:pPr marL="342900" indent="-342900">
              <a:spcAft>
                <a:spcPts val="1000"/>
              </a:spcAft>
              <a:buClr>
                <a:srgbClr val="DA0507"/>
              </a:buClr>
              <a:buFont typeface="+mj-lt"/>
              <a:buAutoNum type="arabicPeriod"/>
            </a:pPr>
            <a:r>
              <a:rPr lang="en-US" sz="1400" dirty="0" smtClean="0">
                <a:solidFill>
                  <a:srgbClr val="DA0507"/>
                </a:solidFill>
                <a:latin typeface="+mj-lt"/>
              </a:rPr>
              <a:t>COLLEGE EVEN SMARTER </a:t>
            </a:r>
            <a:r>
              <a:rPr lang="en-US" sz="1400" dirty="0" smtClean="0">
                <a:solidFill>
                  <a:srgbClr val="313131"/>
                </a:solidFill>
              </a:rPr>
              <a:t>— make </a:t>
            </a:r>
            <a:r>
              <a:rPr lang="en-US" sz="1400" dirty="0">
                <a:solidFill>
                  <a:srgbClr val="313131"/>
                </a:solidFill>
              </a:rPr>
              <a:t>the most of your time and budget — </a:t>
            </a:r>
            <a:r>
              <a:rPr lang="en-US" sz="1400" dirty="0" smtClean="0">
                <a:solidFill>
                  <a:srgbClr val="313131"/>
                </a:solidFill>
              </a:rPr>
              <a:t>with our latest tips to surviving college at:</a:t>
            </a:r>
            <a:r>
              <a:rPr lang="en-US" sz="1400" b="1" dirty="0" smtClean="0">
                <a:solidFill>
                  <a:srgbClr val="313131"/>
                </a:solidFill>
              </a:rPr>
              <a:t> bit.ly/</a:t>
            </a:r>
            <a:r>
              <a:rPr lang="en-US" sz="1400" b="1" dirty="0" err="1" smtClean="0">
                <a:solidFill>
                  <a:srgbClr val="313131"/>
                </a:solidFill>
              </a:rPr>
              <a:t>mhillhacks</a:t>
            </a:r>
            <a:endParaRPr lang="en-US" sz="1400" b="1" dirty="0">
              <a:solidFill>
                <a:srgbClr val="313131"/>
              </a:solidFill>
            </a:endParaRPr>
          </a:p>
          <a:p>
            <a:pPr marL="342900" indent="-342900">
              <a:spcAft>
                <a:spcPts val="1000"/>
              </a:spcAft>
              <a:buClr>
                <a:srgbClr val="DA0507"/>
              </a:buClr>
              <a:buFont typeface="+mj-lt"/>
              <a:buAutoNum type="arabicPeriod"/>
            </a:pPr>
            <a:r>
              <a:rPr lang="en-US" sz="1400" cap="all" dirty="0">
                <a:solidFill>
                  <a:srgbClr val="DA0507"/>
                </a:solidFill>
                <a:latin typeface="+mj-lt"/>
              </a:rPr>
              <a:t>Ace your exams! </a:t>
            </a:r>
            <a:r>
              <a:rPr lang="en-US" sz="1400" dirty="0" smtClean="0">
                <a:solidFill>
                  <a:srgbClr val="313131"/>
                </a:solidFill>
              </a:rPr>
              <a:t>Check out these easy study activities you can complete in less than 10 minutes at: </a:t>
            </a:r>
            <a:r>
              <a:rPr lang="en-US" sz="1400" b="1" dirty="0" smtClean="0">
                <a:solidFill>
                  <a:srgbClr val="313131"/>
                </a:solidFill>
              </a:rPr>
              <a:t>bit.ly/10MHHE</a:t>
            </a:r>
            <a:endParaRPr lang="en-US" sz="1400" b="1" dirty="0">
              <a:solidFill>
                <a:srgbClr val="313131"/>
              </a:solidFill>
            </a:endParaRPr>
          </a:p>
        </p:txBody>
      </p:sp>
      <p:sp>
        <p:nvSpPr>
          <p:cNvPr id="6" name="TextBox 5"/>
          <p:cNvSpPr txBox="1"/>
          <p:nvPr/>
        </p:nvSpPr>
        <p:spPr>
          <a:xfrm>
            <a:off x="839612" y="4553227"/>
            <a:ext cx="6512277" cy="430887"/>
          </a:xfrm>
          <a:prstGeom prst="rect">
            <a:avLst/>
          </a:prstGeom>
          <a:noFill/>
        </p:spPr>
        <p:txBody>
          <a:bodyPr wrap="square" rtlCol="0">
            <a:spAutoFit/>
          </a:bodyPr>
          <a:lstStyle/>
          <a:p>
            <a:r>
              <a:rPr lang="en-US" sz="1100" i="1" dirty="0" smtClean="0"/>
              <a:t>*</a:t>
            </a:r>
            <a:r>
              <a:rPr lang="en-US" sz="1100" i="1" dirty="0" err="1"/>
              <a:t>SmartBook</a:t>
            </a:r>
            <a:r>
              <a:rPr lang="en-US" sz="1100" i="1" dirty="0"/>
              <a:t> is not available for all classes</a:t>
            </a:r>
          </a:p>
          <a:p>
            <a:endParaRPr lang="en-US" sz="1100" dirty="0"/>
          </a:p>
        </p:txBody>
      </p:sp>
      <p:pic>
        <p:nvPicPr>
          <p:cNvPr id="8" name="Picture 7" descr="MHE_tagline_floating_larg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335" y="4778617"/>
            <a:ext cx="4466167" cy="364883"/>
          </a:xfrm>
          <a:prstGeom prst="rect">
            <a:avLst/>
          </a:prstGeom>
        </p:spPr>
      </p:pic>
    </p:spTree>
    <p:extLst>
      <p:ext uri="{BB962C8B-B14F-4D97-AF65-F5344CB8AC3E}">
        <p14:creationId xmlns:p14="http://schemas.microsoft.com/office/powerpoint/2010/main" val="24775642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4529667"/>
            <a:ext cx="9144000" cy="613833"/>
          </a:xfrm>
          <a:prstGeom prst="rect">
            <a:avLst/>
          </a:prstGeom>
          <a:solidFill>
            <a:srgbClr val="FEC23B"/>
          </a:solidFill>
          <a:ln>
            <a:solidFill>
              <a:schemeClr val="accent1">
                <a:shade val="95000"/>
                <a:satMod val="105000"/>
                <a:alpha val="0"/>
              </a:schemeClr>
            </a:solidFill>
          </a:ln>
          <a:effectLst>
            <a:outerShdw blurRad="40000" dist="23000" dir="5400000" sx="0" sy="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extBox 2"/>
          <p:cNvSpPr txBox="1"/>
          <p:nvPr/>
        </p:nvSpPr>
        <p:spPr>
          <a:xfrm>
            <a:off x="329142" y="205619"/>
            <a:ext cx="8466666" cy="461665"/>
          </a:xfrm>
          <a:prstGeom prst="rect">
            <a:avLst/>
          </a:prstGeom>
          <a:noFill/>
        </p:spPr>
        <p:txBody>
          <a:bodyPr wrap="square" rtlCol="0">
            <a:spAutoFit/>
          </a:bodyPr>
          <a:lstStyle/>
          <a:p>
            <a:pPr algn="ctr"/>
            <a:r>
              <a:rPr lang="en-US" sz="2400" b="1" cap="all" dirty="0">
                <a:solidFill>
                  <a:srgbClr val="FEC23B"/>
                </a:solidFill>
                <a:latin typeface="+mj-lt"/>
              </a:rPr>
              <a:t>BECOME A STUDENT AMBASSADOR</a:t>
            </a:r>
          </a:p>
        </p:txBody>
      </p:sp>
      <p:sp>
        <p:nvSpPr>
          <p:cNvPr id="4" name="TextBox 3"/>
          <p:cNvSpPr txBox="1"/>
          <p:nvPr/>
        </p:nvSpPr>
        <p:spPr>
          <a:xfrm>
            <a:off x="0" y="4651917"/>
            <a:ext cx="9144000" cy="276999"/>
          </a:xfrm>
          <a:prstGeom prst="rect">
            <a:avLst/>
          </a:prstGeom>
          <a:noFill/>
        </p:spPr>
        <p:txBody>
          <a:bodyPr wrap="square" rtlCol="0">
            <a:spAutoFit/>
          </a:bodyPr>
          <a:lstStyle/>
          <a:p>
            <a:pPr algn="ctr"/>
            <a:r>
              <a:rPr lang="en-US" sz="1200" b="1" dirty="0" smtClean="0">
                <a:solidFill>
                  <a:srgbClr val="313131"/>
                </a:solidFill>
                <a:latin typeface="Arial"/>
                <a:cs typeface="Arial"/>
              </a:rPr>
              <a:t>Learn more: </a:t>
            </a:r>
            <a:r>
              <a:rPr lang="en-US" sz="1200" b="1" dirty="0" smtClean="0">
                <a:solidFill>
                  <a:srgbClr val="313131"/>
                </a:solidFill>
                <a:latin typeface="Arial"/>
                <a:cs typeface="Arial"/>
                <a:hlinkClick r:id="rId3"/>
              </a:rPr>
              <a:t>www.mhheambassadors.com</a:t>
            </a:r>
            <a:r>
              <a:rPr lang="en-US" sz="1200" b="1" dirty="0" smtClean="0">
                <a:solidFill>
                  <a:srgbClr val="313131"/>
                </a:solidFill>
                <a:latin typeface="Arial"/>
                <a:cs typeface="Arial"/>
              </a:rPr>
              <a:t> </a:t>
            </a:r>
            <a:endParaRPr lang="en-US" sz="1200" b="1" dirty="0">
              <a:solidFill>
                <a:srgbClr val="313131"/>
              </a:solidFill>
              <a:latin typeface="Arial"/>
              <a:cs typeface="Arial"/>
            </a:endParaRPr>
          </a:p>
        </p:txBody>
      </p:sp>
      <p:sp>
        <p:nvSpPr>
          <p:cNvPr id="6" name="Rectangle 5"/>
          <p:cNvSpPr/>
          <p:nvPr/>
        </p:nvSpPr>
        <p:spPr>
          <a:xfrm>
            <a:off x="931354" y="1306746"/>
            <a:ext cx="8071555" cy="1985159"/>
          </a:xfrm>
          <a:prstGeom prst="rect">
            <a:avLst/>
          </a:prstGeom>
        </p:spPr>
        <p:txBody>
          <a:bodyPr wrap="square">
            <a:spAutoFit/>
          </a:bodyPr>
          <a:lstStyle/>
          <a:p>
            <a:pPr marL="285750" indent="-285750">
              <a:spcAft>
                <a:spcPts val="1000"/>
              </a:spcAft>
              <a:buFont typeface="Wingdings" charset="2"/>
              <a:buChar char="§"/>
            </a:pPr>
            <a:r>
              <a:rPr lang="en-US" sz="1400" cap="all" dirty="0">
                <a:solidFill>
                  <a:srgbClr val="DA0507"/>
                </a:solidFill>
                <a:latin typeface="+mj-lt"/>
              </a:rPr>
              <a:t>LEARN.</a:t>
            </a:r>
            <a:r>
              <a:rPr lang="en-US" sz="1400" dirty="0"/>
              <a:t> Grow your network and gain leadership experience</a:t>
            </a:r>
          </a:p>
          <a:p>
            <a:pPr marL="285750" indent="-285750">
              <a:spcAft>
                <a:spcPts val="1000"/>
              </a:spcAft>
              <a:buFont typeface="Wingdings" charset="2"/>
              <a:buChar char="§"/>
            </a:pPr>
            <a:r>
              <a:rPr lang="en-US" sz="1400" cap="all" dirty="0">
                <a:solidFill>
                  <a:srgbClr val="DA0507"/>
                </a:solidFill>
                <a:latin typeface="+mj-lt"/>
              </a:rPr>
              <a:t>COLLABORATE. </a:t>
            </a:r>
            <a:r>
              <a:rPr lang="en-US" sz="1400" dirty="0"/>
              <a:t>Partner with your MHE sales team to drive digital awareness </a:t>
            </a:r>
            <a:br>
              <a:rPr lang="en-US" sz="1400" dirty="0"/>
            </a:br>
            <a:r>
              <a:rPr lang="en-US" sz="1400" dirty="0"/>
              <a:t>on your campus</a:t>
            </a:r>
          </a:p>
          <a:p>
            <a:pPr marL="285750" indent="-285750">
              <a:spcAft>
                <a:spcPts val="1000"/>
              </a:spcAft>
              <a:buFont typeface="Wingdings" charset="2"/>
              <a:buChar char="§"/>
            </a:pPr>
            <a:r>
              <a:rPr lang="en-US" sz="1400" cap="all" dirty="0">
                <a:solidFill>
                  <a:srgbClr val="DA0507"/>
                </a:solidFill>
                <a:latin typeface="+mj-lt"/>
              </a:rPr>
              <a:t>BUILD YOUR personalized BRAND. </a:t>
            </a:r>
            <a:r>
              <a:rPr lang="en-US" sz="1400" dirty="0"/>
              <a:t>Hone your skills in public speaking, </a:t>
            </a:r>
            <a:br>
              <a:rPr lang="en-US" sz="1400" dirty="0"/>
            </a:br>
            <a:r>
              <a:rPr lang="en-US" sz="1400" dirty="0"/>
              <a:t>problem solving, and creativity by interacting with faculty, students, and MHE executives</a:t>
            </a:r>
          </a:p>
          <a:p>
            <a:pPr marL="285750" indent="-285750">
              <a:spcAft>
                <a:spcPts val="1000"/>
              </a:spcAft>
              <a:buFont typeface="Wingdings" charset="2"/>
              <a:buChar char="§"/>
            </a:pPr>
            <a:r>
              <a:rPr lang="en-US" sz="1400" cap="all" dirty="0">
                <a:solidFill>
                  <a:srgbClr val="DA0507"/>
                </a:solidFill>
                <a:latin typeface="+mj-lt"/>
              </a:rPr>
              <a:t>MAKE AN IMPACT.</a:t>
            </a:r>
            <a:r>
              <a:rPr lang="en-US" sz="1400" dirty="0"/>
              <a:t> Work directly with MHE to assist in product development and be </a:t>
            </a:r>
            <a:br>
              <a:rPr lang="en-US" sz="1400" dirty="0"/>
            </a:br>
            <a:r>
              <a:rPr lang="en-US" sz="1400" dirty="0"/>
              <a:t>part of the future of digital education </a:t>
            </a:r>
          </a:p>
        </p:txBody>
      </p:sp>
      <p:pic>
        <p:nvPicPr>
          <p:cNvPr id="8" name="Picture 7" descr="MHE_tagline_floating_larg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335" y="4778617"/>
            <a:ext cx="4466167" cy="364883"/>
          </a:xfrm>
          <a:prstGeom prst="rect">
            <a:avLst/>
          </a:prstGeom>
        </p:spPr>
      </p:pic>
    </p:spTree>
    <p:extLst>
      <p:ext uri="{BB962C8B-B14F-4D97-AF65-F5344CB8AC3E}">
        <p14:creationId xmlns:p14="http://schemas.microsoft.com/office/powerpoint/2010/main" val="27545756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9142" y="205619"/>
            <a:ext cx="8466666" cy="461665"/>
          </a:xfrm>
          <a:prstGeom prst="rect">
            <a:avLst/>
          </a:prstGeom>
          <a:noFill/>
        </p:spPr>
        <p:txBody>
          <a:bodyPr wrap="square" rtlCol="0">
            <a:spAutoFit/>
          </a:bodyPr>
          <a:lstStyle/>
          <a:p>
            <a:pPr algn="ctr"/>
            <a:r>
              <a:rPr lang="en-US" sz="2400" b="1" cap="all" dirty="0">
                <a:solidFill>
                  <a:srgbClr val="FEC23B"/>
                </a:solidFill>
                <a:latin typeface="+mj-lt"/>
              </a:rPr>
              <a:t>Connect with mcgraw-hill education</a:t>
            </a:r>
          </a:p>
        </p:txBody>
      </p:sp>
      <p:pic>
        <p:nvPicPr>
          <p:cNvPr id="4" name="Picture 3" descr="instagram-01.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3531" y="1439336"/>
            <a:ext cx="493884" cy="493884"/>
          </a:xfrm>
          <a:prstGeom prst="rect">
            <a:avLst/>
          </a:prstGeom>
        </p:spPr>
      </p:pic>
      <p:pic>
        <p:nvPicPr>
          <p:cNvPr id="5" name="Picture 4" descr="snapchat-01.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6526" y="3153834"/>
            <a:ext cx="578557" cy="578557"/>
          </a:xfrm>
          <a:prstGeom prst="rect">
            <a:avLst/>
          </a:prstGeom>
        </p:spPr>
      </p:pic>
      <p:pic>
        <p:nvPicPr>
          <p:cNvPr id="6" name="Picture 5" descr="twitter-01.ep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88858" y="2278947"/>
            <a:ext cx="578556" cy="578558"/>
          </a:xfrm>
          <a:prstGeom prst="rect">
            <a:avLst/>
          </a:prstGeom>
        </p:spPr>
      </p:pic>
      <p:pic>
        <p:nvPicPr>
          <p:cNvPr id="7" name="Picture 6" descr="youtube-01.eps"/>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72139" y="1319383"/>
            <a:ext cx="578557" cy="578557"/>
          </a:xfrm>
          <a:prstGeom prst="rect">
            <a:avLst/>
          </a:prstGeom>
        </p:spPr>
      </p:pic>
      <p:pic>
        <p:nvPicPr>
          <p:cNvPr id="8" name="Picture 7" descr="SMS-01.eps"/>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72139" y="2328339"/>
            <a:ext cx="578557" cy="578557"/>
          </a:xfrm>
          <a:prstGeom prst="rect">
            <a:avLst/>
          </a:prstGeom>
        </p:spPr>
      </p:pic>
      <p:sp>
        <p:nvSpPr>
          <p:cNvPr id="9" name="TextBox 8"/>
          <p:cNvSpPr txBox="1"/>
          <p:nvPr/>
        </p:nvSpPr>
        <p:spPr>
          <a:xfrm>
            <a:off x="1866454" y="1502938"/>
            <a:ext cx="2920584" cy="338554"/>
          </a:xfrm>
          <a:prstGeom prst="rect">
            <a:avLst/>
          </a:prstGeom>
          <a:noFill/>
        </p:spPr>
        <p:txBody>
          <a:bodyPr wrap="square" rtlCol="0">
            <a:spAutoFit/>
          </a:bodyPr>
          <a:lstStyle/>
          <a:p>
            <a:r>
              <a:rPr lang="en-US" sz="1600" dirty="0">
                <a:solidFill>
                  <a:srgbClr val="DA0507"/>
                </a:solidFill>
                <a:latin typeface="+mj-lt"/>
              </a:rPr>
              <a:t>@MHHIGHERED</a:t>
            </a:r>
          </a:p>
        </p:txBody>
      </p:sp>
      <p:sp>
        <p:nvSpPr>
          <p:cNvPr id="10" name="TextBox 9"/>
          <p:cNvSpPr txBox="1"/>
          <p:nvPr/>
        </p:nvSpPr>
        <p:spPr>
          <a:xfrm>
            <a:off x="1866454" y="2420160"/>
            <a:ext cx="2920584" cy="338554"/>
          </a:xfrm>
          <a:prstGeom prst="rect">
            <a:avLst/>
          </a:prstGeom>
          <a:noFill/>
        </p:spPr>
        <p:txBody>
          <a:bodyPr wrap="square" rtlCol="0">
            <a:spAutoFit/>
          </a:bodyPr>
          <a:lstStyle/>
          <a:p>
            <a:r>
              <a:rPr lang="en-US" sz="1600" dirty="0">
                <a:solidFill>
                  <a:srgbClr val="DA0507"/>
                </a:solidFill>
                <a:latin typeface="+mj-lt"/>
              </a:rPr>
              <a:t>@MHESTUDENTS</a:t>
            </a:r>
          </a:p>
        </p:txBody>
      </p:sp>
      <p:sp>
        <p:nvSpPr>
          <p:cNvPr id="11" name="TextBox 10"/>
          <p:cNvSpPr txBox="1"/>
          <p:nvPr/>
        </p:nvSpPr>
        <p:spPr>
          <a:xfrm>
            <a:off x="5048508" y="1453552"/>
            <a:ext cx="3834435" cy="338554"/>
          </a:xfrm>
          <a:prstGeom prst="rect">
            <a:avLst/>
          </a:prstGeom>
          <a:noFill/>
        </p:spPr>
        <p:txBody>
          <a:bodyPr wrap="square" rtlCol="0">
            <a:spAutoFit/>
          </a:bodyPr>
          <a:lstStyle/>
          <a:p>
            <a:r>
              <a:rPr lang="en-US" sz="1600" dirty="0">
                <a:solidFill>
                  <a:srgbClr val="DA0507"/>
                </a:solidFill>
                <a:latin typeface="+mj-lt"/>
              </a:rPr>
              <a:t>YOUTUBE.COM/MHHIGHERED</a:t>
            </a:r>
          </a:p>
        </p:txBody>
      </p:sp>
      <p:sp>
        <p:nvSpPr>
          <p:cNvPr id="12" name="TextBox 11"/>
          <p:cNvSpPr txBox="1"/>
          <p:nvPr/>
        </p:nvSpPr>
        <p:spPr>
          <a:xfrm>
            <a:off x="5048509" y="2420160"/>
            <a:ext cx="2920584" cy="338554"/>
          </a:xfrm>
          <a:prstGeom prst="rect">
            <a:avLst/>
          </a:prstGeom>
          <a:noFill/>
        </p:spPr>
        <p:txBody>
          <a:bodyPr wrap="square" rtlCol="0">
            <a:spAutoFit/>
          </a:bodyPr>
          <a:lstStyle/>
          <a:p>
            <a:r>
              <a:rPr lang="en-US" sz="1600" dirty="0">
                <a:solidFill>
                  <a:srgbClr val="DA0507"/>
                </a:solidFill>
                <a:latin typeface="+mj-lt"/>
              </a:rPr>
              <a:t>SMS MESSAGING</a:t>
            </a:r>
          </a:p>
        </p:txBody>
      </p:sp>
      <p:sp>
        <p:nvSpPr>
          <p:cNvPr id="13" name="TextBox 12"/>
          <p:cNvSpPr txBox="1"/>
          <p:nvPr/>
        </p:nvSpPr>
        <p:spPr>
          <a:xfrm>
            <a:off x="1866454" y="3245659"/>
            <a:ext cx="2920584" cy="338554"/>
          </a:xfrm>
          <a:prstGeom prst="rect">
            <a:avLst/>
          </a:prstGeom>
          <a:noFill/>
        </p:spPr>
        <p:txBody>
          <a:bodyPr wrap="square" rtlCol="0">
            <a:spAutoFit/>
          </a:bodyPr>
          <a:lstStyle/>
          <a:p>
            <a:r>
              <a:rPr lang="en-US" sz="1600" dirty="0">
                <a:solidFill>
                  <a:srgbClr val="DA0507"/>
                </a:solidFill>
                <a:latin typeface="+mj-lt"/>
              </a:rPr>
              <a:t>@MHEDUCATION</a:t>
            </a:r>
          </a:p>
        </p:txBody>
      </p:sp>
      <p:pic>
        <p:nvPicPr>
          <p:cNvPr id="14" name="Picture 13" descr="MHE_tagline_floating_large.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9335" y="4778617"/>
            <a:ext cx="4466167" cy="364883"/>
          </a:xfrm>
          <a:prstGeom prst="rect">
            <a:avLst/>
          </a:prstGeom>
        </p:spPr>
      </p:pic>
    </p:spTree>
    <p:extLst>
      <p:ext uri="{BB962C8B-B14F-4D97-AF65-F5344CB8AC3E}">
        <p14:creationId xmlns:p14="http://schemas.microsoft.com/office/powerpoint/2010/main" val="29309605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37231" cy="5143499"/>
          </a:xfrm>
          <a:prstGeom prst="rect">
            <a:avLst/>
          </a:prstGeom>
        </p:spPr>
      </p:pic>
      <p:pic>
        <p:nvPicPr>
          <p:cNvPr id="5" name="Picture 4" descr="MHE_tagline_floating_larg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335" y="4778617"/>
            <a:ext cx="4466167" cy="364883"/>
          </a:xfrm>
          <a:prstGeom prst="rect">
            <a:avLst/>
          </a:prstGeom>
        </p:spPr>
      </p:pic>
      <p:sp>
        <p:nvSpPr>
          <p:cNvPr id="6" name="Rectangle 5"/>
          <p:cNvSpPr/>
          <p:nvPr/>
        </p:nvSpPr>
        <p:spPr>
          <a:xfrm>
            <a:off x="2440647" y="2949094"/>
            <a:ext cx="4262705" cy="400110"/>
          </a:xfrm>
          <a:prstGeom prst="rect">
            <a:avLst/>
          </a:prstGeom>
        </p:spPr>
        <p:txBody>
          <a:bodyPr wrap="none">
            <a:spAutoFit/>
          </a:bodyPr>
          <a:lstStyle/>
          <a:p>
            <a:pPr algn="ctr"/>
            <a:r>
              <a:rPr lang="nb-NO" sz="2000" b="1" cap="all" dirty="0" err="1">
                <a:solidFill>
                  <a:schemeClr val="bg1"/>
                </a:solidFill>
                <a:effectLst>
                  <a:outerShdw blurRad="38100" dist="38100" dir="2700000" algn="tl">
                    <a:srgbClr val="000000">
                      <a:alpha val="43137"/>
                    </a:srgbClr>
                  </a:outerShdw>
                </a:effectLst>
              </a:rPr>
              <a:t>mhhe.com</a:t>
            </a:r>
            <a:r>
              <a:rPr lang="nb-NO" sz="2000" b="1" cap="all" dirty="0">
                <a:solidFill>
                  <a:schemeClr val="bg1"/>
                </a:solidFill>
                <a:effectLst>
                  <a:outerShdw blurRad="38100" dist="38100" dir="2700000" algn="tl">
                    <a:srgbClr val="000000">
                      <a:alpha val="43137"/>
                    </a:srgbClr>
                  </a:outerShdw>
                </a:effectLst>
              </a:rPr>
              <a:t>/</a:t>
            </a:r>
            <a:r>
              <a:rPr lang="nb-NO" sz="2000" b="1" cap="all" dirty="0" err="1">
                <a:solidFill>
                  <a:schemeClr val="bg1"/>
                </a:solidFill>
                <a:effectLst>
                  <a:outerShdw blurRad="38100" dist="38100" dir="2700000" algn="tl">
                    <a:srgbClr val="000000">
                      <a:alpha val="43137"/>
                    </a:srgbClr>
                  </a:outerShdw>
                </a:effectLst>
              </a:rPr>
              <a:t>collegesmarter</a:t>
            </a:r>
            <a:r>
              <a:rPr lang="nb-NO" sz="2000" b="1" cap="all" dirty="0">
                <a:solidFill>
                  <a:schemeClr val="bg1">
                    <a:lumMod val="50000"/>
                  </a:schemeClr>
                </a:solidFill>
              </a:rPr>
              <a:t> </a:t>
            </a:r>
            <a:endParaRPr lang="en-US" sz="2000" b="1" cap="all" dirty="0">
              <a:solidFill>
                <a:schemeClr val="bg1">
                  <a:lumMod val="50000"/>
                </a:schemeClr>
              </a:solidFill>
            </a:endParaRPr>
          </a:p>
        </p:txBody>
      </p:sp>
    </p:spTree>
    <p:extLst>
      <p:ext uri="{BB962C8B-B14F-4D97-AF65-F5344CB8AC3E}">
        <p14:creationId xmlns:p14="http://schemas.microsoft.com/office/powerpoint/2010/main" val="40947273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9142" y="205619"/>
            <a:ext cx="8466666" cy="830997"/>
          </a:xfrm>
          <a:prstGeom prst="rect">
            <a:avLst/>
          </a:prstGeom>
          <a:noFill/>
        </p:spPr>
        <p:txBody>
          <a:bodyPr wrap="square" rtlCol="0">
            <a:spAutoFit/>
          </a:bodyPr>
          <a:lstStyle/>
          <a:p>
            <a:pPr algn="ctr"/>
            <a:r>
              <a:rPr lang="en-US" sz="2400" b="1" cap="all" dirty="0">
                <a:solidFill>
                  <a:srgbClr val="FEC23B"/>
                </a:solidFill>
                <a:latin typeface="+mj-lt"/>
              </a:rPr>
              <a:t>How Connect Helps </a:t>
            </a:r>
            <a:br>
              <a:rPr lang="en-US" sz="2400" b="1" cap="all" dirty="0">
                <a:solidFill>
                  <a:srgbClr val="FEC23B"/>
                </a:solidFill>
                <a:latin typeface="+mj-lt"/>
              </a:rPr>
            </a:br>
            <a:r>
              <a:rPr lang="en-US" sz="2400" b="1" cap="all" dirty="0">
                <a:solidFill>
                  <a:srgbClr val="FEC23B"/>
                </a:solidFill>
                <a:latin typeface="+mj-lt"/>
              </a:rPr>
              <a:t>Students College Smarter</a:t>
            </a:r>
          </a:p>
        </p:txBody>
      </p:sp>
      <p:sp>
        <p:nvSpPr>
          <p:cNvPr id="4" name="Rectangle 3"/>
          <p:cNvSpPr/>
          <p:nvPr/>
        </p:nvSpPr>
        <p:spPr>
          <a:xfrm>
            <a:off x="499533" y="1306746"/>
            <a:ext cx="8170334" cy="2630464"/>
          </a:xfrm>
          <a:prstGeom prst="rect">
            <a:avLst/>
          </a:prstGeom>
        </p:spPr>
        <p:txBody>
          <a:bodyPr wrap="square">
            <a:spAutoFit/>
          </a:bodyPr>
          <a:lstStyle/>
          <a:p>
            <a:r>
              <a:rPr lang="en-US" sz="1400" dirty="0">
                <a:solidFill>
                  <a:srgbClr val="313131"/>
                </a:solidFill>
              </a:rPr>
              <a:t>Connect is your personalized digital learning assistant that makes acing exams, managing time, and getting work done easier — and more convenient — than ever.</a:t>
            </a:r>
          </a:p>
          <a:p>
            <a:pPr>
              <a:lnSpc>
                <a:spcPct val="140000"/>
              </a:lnSpc>
            </a:pPr>
            <a:endParaRPr lang="en-US" sz="1400" dirty="0"/>
          </a:p>
          <a:p>
            <a:pPr marL="285750" indent="-285750">
              <a:spcAft>
                <a:spcPts val="1000"/>
              </a:spcAft>
              <a:buFont typeface="Wingdings" charset="2"/>
              <a:buChar char="§"/>
            </a:pPr>
            <a:r>
              <a:rPr lang="en-US" sz="1400" cap="all" dirty="0">
                <a:solidFill>
                  <a:srgbClr val="DA0507"/>
                </a:solidFill>
                <a:latin typeface="+mj-lt"/>
              </a:rPr>
              <a:t>Empowers</a:t>
            </a:r>
            <a:r>
              <a:rPr lang="en-US" sz="1400" dirty="0"/>
              <a:t> </a:t>
            </a:r>
            <a:r>
              <a:rPr lang="en-US" sz="1400" dirty="0">
                <a:solidFill>
                  <a:srgbClr val="313131"/>
                </a:solidFill>
              </a:rPr>
              <a:t>you to learn your way, anytime, anywhere — fully digital, personalized</a:t>
            </a:r>
            <a:br>
              <a:rPr lang="en-US" sz="1400" dirty="0">
                <a:solidFill>
                  <a:srgbClr val="313131"/>
                </a:solidFill>
              </a:rPr>
            </a:br>
            <a:r>
              <a:rPr lang="en-US" sz="1400" dirty="0">
                <a:solidFill>
                  <a:srgbClr val="313131"/>
                </a:solidFill>
              </a:rPr>
              <a:t>learning experience</a:t>
            </a:r>
          </a:p>
          <a:p>
            <a:pPr marL="285750" indent="-285750">
              <a:spcAft>
                <a:spcPts val="1000"/>
              </a:spcAft>
              <a:buFont typeface="Wingdings" charset="2"/>
              <a:buChar char="§"/>
            </a:pPr>
            <a:r>
              <a:rPr lang="en-US" sz="1400" cap="all" dirty="0">
                <a:solidFill>
                  <a:srgbClr val="DA0507"/>
                </a:solidFill>
                <a:latin typeface="+mj-lt"/>
              </a:rPr>
              <a:t>Improves grades </a:t>
            </a:r>
            <a:r>
              <a:rPr lang="en-US" sz="1400" dirty="0">
                <a:solidFill>
                  <a:srgbClr val="313131"/>
                </a:solidFill>
              </a:rPr>
              <a:t>and likelihood of passing vs. traditional textbooks</a:t>
            </a:r>
          </a:p>
          <a:p>
            <a:pPr marL="285750" indent="-285750">
              <a:spcAft>
                <a:spcPts val="1000"/>
              </a:spcAft>
              <a:buFont typeface="Wingdings" charset="2"/>
              <a:buChar char="§"/>
            </a:pPr>
            <a:r>
              <a:rPr lang="en-US" sz="1400" cap="all" dirty="0">
                <a:solidFill>
                  <a:srgbClr val="DA0507"/>
                </a:solidFill>
                <a:latin typeface="+mj-lt"/>
              </a:rPr>
              <a:t>Creates personalized study guides </a:t>
            </a:r>
            <a:r>
              <a:rPr lang="en-US" sz="1400" dirty="0">
                <a:solidFill>
                  <a:srgbClr val="313131"/>
                </a:solidFill>
              </a:rPr>
              <a:t>based on what you need to practice most</a:t>
            </a:r>
          </a:p>
          <a:p>
            <a:pPr marL="285750" indent="-285750">
              <a:spcAft>
                <a:spcPts val="1000"/>
              </a:spcAft>
              <a:buFont typeface="Wingdings" charset="2"/>
              <a:buChar char="§"/>
            </a:pPr>
            <a:r>
              <a:rPr lang="en-US" sz="1400" cap="all" dirty="0">
                <a:solidFill>
                  <a:srgbClr val="DA0507"/>
                </a:solidFill>
                <a:latin typeface="+mj-lt"/>
              </a:rPr>
              <a:t>Highlights</a:t>
            </a:r>
            <a:r>
              <a:rPr lang="en-US" sz="1400" dirty="0"/>
              <a:t> </a:t>
            </a:r>
            <a:r>
              <a:rPr lang="en-US" sz="1400" dirty="0">
                <a:solidFill>
                  <a:srgbClr val="313131"/>
                </a:solidFill>
              </a:rPr>
              <a:t>most important parts of your reading</a:t>
            </a:r>
          </a:p>
          <a:p>
            <a:pPr marL="285750" indent="-285750">
              <a:spcAft>
                <a:spcPts val="1000"/>
              </a:spcAft>
              <a:buFont typeface="Wingdings" charset="2"/>
              <a:buChar char="§"/>
            </a:pPr>
            <a:r>
              <a:rPr lang="en-US" sz="1400" cap="all" dirty="0">
                <a:solidFill>
                  <a:srgbClr val="DA0507"/>
                </a:solidFill>
                <a:latin typeface="+mj-lt"/>
              </a:rPr>
              <a:t>Saves time </a:t>
            </a:r>
            <a:r>
              <a:rPr lang="en-US" sz="1400" dirty="0">
                <a:solidFill>
                  <a:srgbClr val="313131"/>
                </a:solidFill>
              </a:rPr>
              <a:t>and keeps you on track</a:t>
            </a:r>
          </a:p>
        </p:txBody>
      </p:sp>
      <p:pic>
        <p:nvPicPr>
          <p:cNvPr id="5" name="Picture 4" descr="MHE_tagline_floating_larg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335" y="4778617"/>
            <a:ext cx="4466167" cy="364883"/>
          </a:xfrm>
          <a:prstGeom prst="rect">
            <a:avLst/>
          </a:prstGeom>
        </p:spPr>
      </p:pic>
      <p:pic>
        <p:nvPicPr>
          <p:cNvPr id="6" name="Picture 5" descr="connect.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95427" y="4233506"/>
            <a:ext cx="2404060" cy="422532"/>
          </a:xfrm>
          <a:prstGeom prst="rect">
            <a:avLst/>
          </a:prstGeom>
        </p:spPr>
      </p:pic>
    </p:spTree>
    <p:extLst>
      <p:ext uri="{BB962C8B-B14F-4D97-AF65-F5344CB8AC3E}">
        <p14:creationId xmlns:p14="http://schemas.microsoft.com/office/powerpoint/2010/main" val="16536530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493699" y="4261449"/>
            <a:ext cx="5564038" cy="261610"/>
          </a:xfrm>
          <a:prstGeom prst="rect">
            <a:avLst/>
          </a:prstGeom>
          <a:noFill/>
        </p:spPr>
        <p:txBody>
          <a:bodyPr wrap="square" rtlCol="0">
            <a:spAutoFit/>
          </a:bodyPr>
          <a:lstStyle/>
          <a:p>
            <a:pPr algn="r"/>
            <a:r>
              <a:rPr lang="en-US" sz="1050" dirty="0" smtClean="0"/>
              <a:t>If you have trouble playing video in presentation mode, click </a:t>
            </a:r>
            <a:r>
              <a:rPr lang="en-US" sz="1050" dirty="0" smtClean="0">
                <a:hlinkClick r:id="rId2" action="ppaction://hlinkfile"/>
              </a:rPr>
              <a:t>here</a:t>
            </a:r>
            <a:r>
              <a:rPr lang="en-US" sz="1050" dirty="0" smtClean="0"/>
              <a:t> to play in browser.</a:t>
            </a:r>
            <a:endParaRPr lang="en-US" sz="1050" dirty="0"/>
          </a:p>
        </p:txBody>
      </p:sp>
      <p:sp>
        <p:nvSpPr>
          <p:cNvPr id="4" name="Rectangle 3"/>
          <p:cNvSpPr/>
          <p:nvPr/>
        </p:nvSpPr>
        <p:spPr>
          <a:xfrm>
            <a:off x="0" y="4529667"/>
            <a:ext cx="9144000" cy="613833"/>
          </a:xfrm>
          <a:prstGeom prst="rect">
            <a:avLst/>
          </a:prstGeom>
          <a:solidFill>
            <a:srgbClr val="FEC23B"/>
          </a:solidFill>
          <a:ln>
            <a:solidFill>
              <a:schemeClr val="accent1">
                <a:shade val="95000"/>
                <a:satMod val="105000"/>
                <a:alpha val="0"/>
              </a:schemeClr>
            </a:solidFill>
          </a:ln>
          <a:effectLst>
            <a:outerShdw blurRad="40000" dist="23000" dir="5400000" sx="0" sy="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3228456" y="4682587"/>
            <a:ext cx="2687088" cy="284693"/>
          </a:xfrm>
          <a:prstGeom prst="rect">
            <a:avLst/>
          </a:prstGeom>
        </p:spPr>
        <p:txBody>
          <a:bodyPr wrap="none">
            <a:spAutoFit/>
          </a:bodyPr>
          <a:lstStyle/>
          <a:p>
            <a:pPr algn="ctr"/>
            <a:r>
              <a:rPr lang="nb-NO" sz="1250" b="1" cap="all" dirty="0" err="1" smtClean="0"/>
              <a:t>mhhe.com</a:t>
            </a:r>
            <a:r>
              <a:rPr lang="nb-NO" sz="1250" b="1" cap="all" dirty="0"/>
              <a:t>/</a:t>
            </a:r>
            <a:r>
              <a:rPr lang="nb-NO" sz="1250" b="1" cap="all" dirty="0" err="1" smtClean="0"/>
              <a:t>collegesmarter</a:t>
            </a:r>
            <a:r>
              <a:rPr lang="nb-NO" sz="1250" b="1" cap="all" dirty="0" smtClean="0"/>
              <a:t> </a:t>
            </a:r>
            <a:endParaRPr lang="en-US" sz="1250" b="1" cap="all" dirty="0"/>
          </a:p>
        </p:txBody>
      </p:sp>
      <p:sp>
        <p:nvSpPr>
          <p:cNvPr id="7" name="TextBox 6"/>
          <p:cNvSpPr txBox="1"/>
          <p:nvPr/>
        </p:nvSpPr>
        <p:spPr>
          <a:xfrm>
            <a:off x="329142" y="205619"/>
            <a:ext cx="8466666" cy="461665"/>
          </a:xfrm>
          <a:prstGeom prst="rect">
            <a:avLst/>
          </a:prstGeom>
          <a:noFill/>
        </p:spPr>
        <p:txBody>
          <a:bodyPr wrap="square" rtlCol="0">
            <a:spAutoFit/>
          </a:bodyPr>
          <a:lstStyle/>
          <a:p>
            <a:pPr algn="ctr"/>
            <a:r>
              <a:rPr lang="en-US" sz="2400" b="1" cap="all" dirty="0">
                <a:solidFill>
                  <a:srgbClr val="FEC23B"/>
                </a:solidFill>
                <a:latin typeface="+mj-lt"/>
              </a:rPr>
              <a:t>College Smarter From Day 1</a:t>
            </a:r>
          </a:p>
        </p:txBody>
      </p:sp>
      <p:pic>
        <p:nvPicPr>
          <p:cNvPr id="8" name="Picture 7" descr="MHE_tagline_floating_larg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335" y="4778617"/>
            <a:ext cx="4466167" cy="364883"/>
          </a:xfrm>
          <a:prstGeom prst="rect">
            <a:avLst/>
          </a:prstGeom>
        </p:spPr>
      </p:pic>
      <p:pic>
        <p:nvPicPr>
          <p:cNvPr id="1026" name="Picture 2">
            <a:hlinkClick r:id="rId4"/>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504950" y="898525"/>
            <a:ext cx="6057900" cy="3116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603270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9142" y="205619"/>
            <a:ext cx="8466666" cy="461665"/>
          </a:xfrm>
          <a:prstGeom prst="rect">
            <a:avLst/>
          </a:prstGeom>
          <a:noFill/>
        </p:spPr>
        <p:txBody>
          <a:bodyPr wrap="square" rtlCol="0">
            <a:spAutoFit/>
          </a:bodyPr>
          <a:lstStyle/>
          <a:p>
            <a:pPr algn="ctr"/>
            <a:r>
              <a:rPr lang="en-US" sz="2400" b="1" cap="all" dirty="0">
                <a:solidFill>
                  <a:srgbClr val="FEC23B"/>
                </a:solidFill>
                <a:latin typeface="+mj-lt"/>
              </a:rPr>
              <a:t>Connect Adaptive Technology</a:t>
            </a:r>
          </a:p>
        </p:txBody>
      </p:sp>
      <p:pic>
        <p:nvPicPr>
          <p:cNvPr id="5" name="Picture 4" descr="spotify.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2067" y="2199767"/>
            <a:ext cx="2352501" cy="640079"/>
          </a:xfrm>
          <a:prstGeom prst="rect">
            <a:avLst/>
          </a:prstGeom>
        </p:spPr>
      </p:pic>
      <p:pic>
        <p:nvPicPr>
          <p:cNvPr id="6" name="Picture 5" descr="netflix.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41069" y="2110474"/>
            <a:ext cx="1626798" cy="787980"/>
          </a:xfrm>
          <a:prstGeom prst="rect">
            <a:avLst/>
          </a:prstGeom>
        </p:spPr>
      </p:pic>
      <p:pic>
        <p:nvPicPr>
          <p:cNvPr id="7" name="Picture 6" descr="facebook.ep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26449" y="2202324"/>
            <a:ext cx="2253286" cy="636616"/>
          </a:xfrm>
          <a:prstGeom prst="rect">
            <a:avLst/>
          </a:prstGeom>
        </p:spPr>
      </p:pic>
      <p:pic>
        <p:nvPicPr>
          <p:cNvPr id="8" name="Picture 7" descr="pandora.eps"/>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54200" y="3493921"/>
            <a:ext cx="2379133" cy="483147"/>
          </a:xfrm>
          <a:prstGeom prst="rect">
            <a:avLst/>
          </a:prstGeom>
        </p:spPr>
      </p:pic>
      <p:pic>
        <p:nvPicPr>
          <p:cNvPr id="9" name="Picture 8" descr="connect.eps"/>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37666" y="3493921"/>
            <a:ext cx="2404060" cy="422532"/>
          </a:xfrm>
          <a:prstGeom prst="rect">
            <a:avLst/>
          </a:prstGeom>
        </p:spPr>
      </p:pic>
      <p:sp>
        <p:nvSpPr>
          <p:cNvPr id="10" name="Rectangle 9"/>
          <p:cNvSpPr/>
          <p:nvPr/>
        </p:nvSpPr>
        <p:spPr>
          <a:xfrm>
            <a:off x="499533" y="934213"/>
            <a:ext cx="8170334" cy="307777"/>
          </a:xfrm>
          <a:prstGeom prst="rect">
            <a:avLst/>
          </a:prstGeom>
        </p:spPr>
        <p:txBody>
          <a:bodyPr wrap="square">
            <a:spAutoFit/>
          </a:bodyPr>
          <a:lstStyle/>
          <a:p>
            <a:pPr algn="ctr"/>
            <a:r>
              <a:rPr lang="en-US" sz="1400" dirty="0"/>
              <a:t>Like many other apps you love, Connect uses algorithms to personalize your learning.</a:t>
            </a:r>
          </a:p>
        </p:txBody>
      </p:sp>
      <p:pic>
        <p:nvPicPr>
          <p:cNvPr id="11" name="Picture 10" descr="MHE_tagline_floating_large.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9335" y="4778617"/>
            <a:ext cx="4466167" cy="364883"/>
          </a:xfrm>
          <a:prstGeom prst="rect">
            <a:avLst/>
          </a:prstGeom>
        </p:spPr>
      </p:pic>
    </p:spTree>
    <p:extLst>
      <p:ext uri="{BB962C8B-B14F-4D97-AF65-F5344CB8AC3E}">
        <p14:creationId xmlns:p14="http://schemas.microsoft.com/office/powerpoint/2010/main" val="21572567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37" y="2061"/>
            <a:ext cx="9129910" cy="5139378"/>
          </a:xfrm>
          <a:prstGeom prst="rect">
            <a:avLst/>
          </a:prstGeom>
        </p:spPr>
      </p:pic>
      <p:sp>
        <p:nvSpPr>
          <p:cNvPr id="3" name="TextBox 2"/>
          <p:cNvSpPr txBox="1"/>
          <p:nvPr/>
        </p:nvSpPr>
        <p:spPr>
          <a:xfrm>
            <a:off x="329142" y="205619"/>
            <a:ext cx="8466666" cy="461665"/>
          </a:xfrm>
          <a:prstGeom prst="rect">
            <a:avLst/>
          </a:prstGeom>
          <a:noFill/>
        </p:spPr>
        <p:txBody>
          <a:bodyPr wrap="square" rtlCol="0">
            <a:spAutoFit/>
          </a:bodyPr>
          <a:lstStyle/>
          <a:p>
            <a:pPr algn="ctr"/>
            <a:r>
              <a:rPr lang="en-US" sz="2400" b="1" cap="all" dirty="0">
                <a:solidFill>
                  <a:srgbClr val="FEC23B"/>
                </a:solidFill>
                <a:latin typeface="+mj-lt"/>
              </a:rPr>
              <a:t>Connect Helps You Perform Better</a:t>
            </a:r>
          </a:p>
        </p:txBody>
      </p:sp>
      <p:pic>
        <p:nvPicPr>
          <p:cNvPr id="5" name="Picture 4" descr="MHE_tagline_floating_larg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335" y="4778617"/>
            <a:ext cx="4466167" cy="364883"/>
          </a:xfrm>
          <a:prstGeom prst="rect">
            <a:avLst/>
          </a:prstGeom>
        </p:spPr>
      </p:pic>
    </p:spTree>
    <p:extLst>
      <p:ext uri="{BB962C8B-B14F-4D97-AF65-F5344CB8AC3E}">
        <p14:creationId xmlns:p14="http://schemas.microsoft.com/office/powerpoint/2010/main" val="29618498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9142" y="205619"/>
            <a:ext cx="8466666" cy="461665"/>
          </a:xfrm>
          <a:prstGeom prst="rect">
            <a:avLst/>
          </a:prstGeom>
          <a:noFill/>
        </p:spPr>
        <p:txBody>
          <a:bodyPr wrap="square" rtlCol="0">
            <a:spAutoFit/>
          </a:bodyPr>
          <a:lstStyle/>
          <a:p>
            <a:pPr algn="ctr"/>
            <a:r>
              <a:rPr lang="en-US" sz="2400" b="1" cap="all" dirty="0">
                <a:solidFill>
                  <a:srgbClr val="FEC23B"/>
                </a:solidFill>
                <a:latin typeface="+mj-lt"/>
              </a:rPr>
              <a:t>The Early Bird Gets the Grade</a:t>
            </a:r>
          </a:p>
        </p:txBody>
      </p:sp>
      <p:sp>
        <p:nvSpPr>
          <p:cNvPr id="4" name="Rectangle 3"/>
          <p:cNvSpPr/>
          <p:nvPr/>
        </p:nvSpPr>
        <p:spPr>
          <a:xfrm>
            <a:off x="1185318" y="1591745"/>
            <a:ext cx="2082796" cy="2000085"/>
          </a:xfrm>
          <a:prstGeom prst="rect">
            <a:avLst/>
          </a:prstGeom>
          <a:noFill/>
          <a:ln w="44450">
            <a:solidFill>
              <a:srgbClr val="DA0507"/>
            </a:solidFill>
          </a:ln>
          <a:effectLst>
            <a:outerShdw blurRad="40000" dist="23000" dir="5400000" sx="0" sy="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a:off x="1210713" y="1625608"/>
            <a:ext cx="2616200" cy="646331"/>
          </a:xfrm>
          <a:prstGeom prst="rect">
            <a:avLst/>
          </a:prstGeom>
          <a:noFill/>
        </p:spPr>
        <p:txBody>
          <a:bodyPr wrap="square" rtlCol="0">
            <a:spAutoFit/>
          </a:bodyPr>
          <a:lstStyle/>
          <a:p>
            <a:r>
              <a:rPr lang="en-US" sz="2400" dirty="0">
                <a:solidFill>
                  <a:srgbClr val="DA0507"/>
                </a:solidFill>
                <a:latin typeface="+mj-lt"/>
              </a:rPr>
              <a:t>DAY 1:</a:t>
            </a:r>
            <a:r>
              <a:rPr lang="en-US" dirty="0">
                <a:solidFill>
                  <a:srgbClr val="DA0507"/>
                </a:solidFill>
                <a:latin typeface="+mj-lt"/>
              </a:rPr>
              <a:t/>
            </a:r>
            <a:br>
              <a:rPr lang="en-US" dirty="0">
                <a:solidFill>
                  <a:srgbClr val="DA0507"/>
                </a:solidFill>
                <a:latin typeface="+mj-lt"/>
              </a:rPr>
            </a:br>
            <a:endParaRPr lang="en-US" sz="1200" dirty="0">
              <a:solidFill>
                <a:srgbClr val="DA0507"/>
              </a:solidFill>
              <a:latin typeface="+mj-lt"/>
            </a:endParaRPr>
          </a:p>
        </p:txBody>
      </p:sp>
      <p:sp>
        <p:nvSpPr>
          <p:cNvPr id="6" name="TextBox 5"/>
          <p:cNvSpPr txBox="1"/>
          <p:nvPr/>
        </p:nvSpPr>
        <p:spPr>
          <a:xfrm>
            <a:off x="1210713" y="2020341"/>
            <a:ext cx="2616200" cy="738664"/>
          </a:xfrm>
          <a:prstGeom prst="rect">
            <a:avLst/>
          </a:prstGeom>
          <a:noFill/>
        </p:spPr>
        <p:txBody>
          <a:bodyPr wrap="square" rtlCol="0">
            <a:spAutoFit/>
          </a:bodyPr>
          <a:lstStyle/>
          <a:p>
            <a:r>
              <a:rPr lang="en-US" sz="1400" dirty="0">
                <a:solidFill>
                  <a:srgbClr val="313131"/>
                </a:solidFill>
                <a:latin typeface="Arial"/>
                <a:cs typeface="Arial"/>
              </a:rPr>
              <a:t>Students who access </a:t>
            </a:r>
            <a:br>
              <a:rPr lang="en-US" sz="1400" dirty="0">
                <a:solidFill>
                  <a:srgbClr val="313131"/>
                </a:solidFill>
                <a:latin typeface="Arial"/>
                <a:cs typeface="Arial"/>
              </a:rPr>
            </a:br>
            <a:r>
              <a:rPr lang="en-US" sz="1400" dirty="0">
                <a:solidFill>
                  <a:srgbClr val="313131"/>
                </a:solidFill>
                <a:latin typeface="Arial"/>
                <a:cs typeface="Arial"/>
              </a:rPr>
              <a:t>digital materials on </a:t>
            </a:r>
            <a:br>
              <a:rPr lang="en-US" sz="1400" dirty="0">
                <a:solidFill>
                  <a:srgbClr val="313131"/>
                </a:solidFill>
                <a:latin typeface="Arial"/>
                <a:cs typeface="Arial"/>
              </a:rPr>
            </a:br>
            <a:r>
              <a:rPr lang="en-US" sz="1400" b="1" dirty="0">
                <a:solidFill>
                  <a:srgbClr val="313131"/>
                </a:solidFill>
                <a:latin typeface="Arial"/>
                <a:cs typeface="Arial"/>
              </a:rPr>
              <a:t>Day 1</a:t>
            </a:r>
          </a:p>
        </p:txBody>
      </p:sp>
      <p:sp>
        <p:nvSpPr>
          <p:cNvPr id="7" name="Rectangle 6"/>
          <p:cNvSpPr/>
          <p:nvPr/>
        </p:nvSpPr>
        <p:spPr>
          <a:xfrm>
            <a:off x="1185318" y="2865446"/>
            <a:ext cx="2082796" cy="714588"/>
          </a:xfrm>
          <a:prstGeom prst="rect">
            <a:avLst/>
          </a:prstGeom>
          <a:solidFill>
            <a:srgbClr val="DA0507"/>
          </a:solidFill>
          <a:ln w="44450">
            <a:solidFill>
              <a:srgbClr val="DA0507"/>
            </a:solidFill>
          </a:ln>
          <a:effectLst>
            <a:outerShdw blurRad="40000" dist="23000" dir="5400000" sx="0" sy="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p:cNvSpPr txBox="1"/>
          <p:nvPr/>
        </p:nvSpPr>
        <p:spPr>
          <a:xfrm>
            <a:off x="1210713" y="2895599"/>
            <a:ext cx="2057401" cy="261610"/>
          </a:xfrm>
          <a:prstGeom prst="rect">
            <a:avLst/>
          </a:prstGeom>
          <a:noFill/>
        </p:spPr>
        <p:txBody>
          <a:bodyPr wrap="square" rtlCol="0">
            <a:spAutoFit/>
          </a:bodyPr>
          <a:lstStyle/>
          <a:p>
            <a:pPr algn="ctr"/>
            <a:r>
              <a:rPr lang="en-US" sz="1100" dirty="0">
                <a:solidFill>
                  <a:schemeClr val="bg1"/>
                </a:solidFill>
              </a:rPr>
              <a:t>AVERAGE SCORE:</a:t>
            </a:r>
          </a:p>
        </p:txBody>
      </p:sp>
      <p:sp>
        <p:nvSpPr>
          <p:cNvPr id="9" name="TextBox 8"/>
          <p:cNvSpPr txBox="1"/>
          <p:nvPr/>
        </p:nvSpPr>
        <p:spPr>
          <a:xfrm>
            <a:off x="1193785" y="3080845"/>
            <a:ext cx="2057401" cy="461665"/>
          </a:xfrm>
          <a:prstGeom prst="rect">
            <a:avLst/>
          </a:prstGeom>
          <a:noFill/>
        </p:spPr>
        <p:txBody>
          <a:bodyPr wrap="square" rtlCol="0">
            <a:spAutoFit/>
          </a:bodyPr>
          <a:lstStyle/>
          <a:p>
            <a:pPr algn="ctr"/>
            <a:r>
              <a:rPr lang="en-US" sz="2400" dirty="0">
                <a:solidFill>
                  <a:schemeClr val="bg1"/>
                </a:solidFill>
                <a:latin typeface="+mj-lt"/>
              </a:rPr>
              <a:t>81%</a:t>
            </a:r>
          </a:p>
        </p:txBody>
      </p:sp>
      <p:sp>
        <p:nvSpPr>
          <p:cNvPr id="10" name="Rectangle 9"/>
          <p:cNvSpPr/>
          <p:nvPr/>
        </p:nvSpPr>
        <p:spPr>
          <a:xfrm>
            <a:off x="3564451" y="1591745"/>
            <a:ext cx="2082796" cy="2000085"/>
          </a:xfrm>
          <a:prstGeom prst="rect">
            <a:avLst/>
          </a:prstGeom>
          <a:noFill/>
          <a:ln w="44450">
            <a:solidFill>
              <a:srgbClr val="DA0507"/>
            </a:solidFill>
          </a:ln>
          <a:effectLst>
            <a:outerShdw blurRad="40000" dist="23000" dir="5400000" sx="0" sy="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TextBox 10"/>
          <p:cNvSpPr txBox="1"/>
          <p:nvPr/>
        </p:nvSpPr>
        <p:spPr>
          <a:xfrm>
            <a:off x="3589846" y="1625608"/>
            <a:ext cx="2616200" cy="646331"/>
          </a:xfrm>
          <a:prstGeom prst="rect">
            <a:avLst/>
          </a:prstGeom>
          <a:noFill/>
        </p:spPr>
        <p:txBody>
          <a:bodyPr wrap="square" rtlCol="0">
            <a:spAutoFit/>
          </a:bodyPr>
          <a:lstStyle/>
          <a:p>
            <a:r>
              <a:rPr lang="en-US" sz="2400" dirty="0">
                <a:solidFill>
                  <a:srgbClr val="DA0507"/>
                </a:solidFill>
                <a:latin typeface="+mj-lt"/>
              </a:rPr>
              <a:t>DAY 7:</a:t>
            </a:r>
            <a:r>
              <a:rPr lang="en-US" dirty="0">
                <a:solidFill>
                  <a:srgbClr val="DA0507"/>
                </a:solidFill>
                <a:latin typeface="+mj-lt"/>
              </a:rPr>
              <a:t/>
            </a:r>
            <a:br>
              <a:rPr lang="en-US" dirty="0">
                <a:solidFill>
                  <a:srgbClr val="DA0507"/>
                </a:solidFill>
                <a:latin typeface="+mj-lt"/>
              </a:rPr>
            </a:br>
            <a:endParaRPr lang="en-US" sz="1200" dirty="0">
              <a:solidFill>
                <a:srgbClr val="DA0507"/>
              </a:solidFill>
              <a:latin typeface="+mj-lt"/>
            </a:endParaRPr>
          </a:p>
        </p:txBody>
      </p:sp>
      <p:sp>
        <p:nvSpPr>
          <p:cNvPr id="12" name="TextBox 11"/>
          <p:cNvSpPr txBox="1"/>
          <p:nvPr/>
        </p:nvSpPr>
        <p:spPr>
          <a:xfrm>
            <a:off x="3589846" y="2020341"/>
            <a:ext cx="2616200" cy="738664"/>
          </a:xfrm>
          <a:prstGeom prst="rect">
            <a:avLst/>
          </a:prstGeom>
          <a:noFill/>
        </p:spPr>
        <p:txBody>
          <a:bodyPr wrap="square" rtlCol="0">
            <a:spAutoFit/>
          </a:bodyPr>
          <a:lstStyle/>
          <a:p>
            <a:r>
              <a:rPr lang="en-US" sz="1400" dirty="0">
                <a:solidFill>
                  <a:srgbClr val="313131"/>
                </a:solidFill>
                <a:latin typeface="Arial"/>
                <a:cs typeface="Arial"/>
              </a:rPr>
              <a:t>Students who access </a:t>
            </a:r>
            <a:br>
              <a:rPr lang="en-US" sz="1400" dirty="0">
                <a:solidFill>
                  <a:srgbClr val="313131"/>
                </a:solidFill>
                <a:latin typeface="Arial"/>
                <a:cs typeface="Arial"/>
              </a:rPr>
            </a:br>
            <a:r>
              <a:rPr lang="en-US" sz="1400" dirty="0">
                <a:solidFill>
                  <a:srgbClr val="313131"/>
                </a:solidFill>
                <a:latin typeface="Arial"/>
                <a:cs typeface="Arial"/>
              </a:rPr>
              <a:t>digital materials on </a:t>
            </a:r>
            <a:br>
              <a:rPr lang="en-US" sz="1400" dirty="0">
                <a:solidFill>
                  <a:srgbClr val="313131"/>
                </a:solidFill>
                <a:latin typeface="Arial"/>
                <a:cs typeface="Arial"/>
              </a:rPr>
            </a:br>
            <a:r>
              <a:rPr lang="en-US" sz="1400" b="1" dirty="0">
                <a:solidFill>
                  <a:srgbClr val="313131"/>
                </a:solidFill>
                <a:latin typeface="Arial"/>
                <a:cs typeface="Arial"/>
              </a:rPr>
              <a:t>Day 7</a:t>
            </a:r>
          </a:p>
        </p:txBody>
      </p:sp>
      <p:sp>
        <p:nvSpPr>
          <p:cNvPr id="13" name="Rectangle 12"/>
          <p:cNvSpPr/>
          <p:nvPr/>
        </p:nvSpPr>
        <p:spPr>
          <a:xfrm>
            <a:off x="3564451" y="2865446"/>
            <a:ext cx="2082796" cy="714588"/>
          </a:xfrm>
          <a:prstGeom prst="rect">
            <a:avLst/>
          </a:prstGeom>
          <a:solidFill>
            <a:srgbClr val="DA0507"/>
          </a:solidFill>
          <a:ln w="44450">
            <a:solidFill>
              <a:srgbClr val="DA0507"/>
            </a:solidFill>
          </a:ln>
          <a:effectLst>
            <a:outerShdw blurRad="40000" dist="23000" dir="5400000" sx="0" sy="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extBox 13"/>
          <p:cNvSpPr txBox="1"/>
          <p:nvPr/>
        </p:nvSpPr>
        <p:spPr>
          <a:xfrm>
            <a:off x="3589846" y="2895599"/>
            <a:ext cx="2057401" cy="261610"/>
          </a:xfrm>
          <a:prstGeom prst="rect">
            <a:avLst/>
          </a:prstGeom>
          <a:noFill/>
        </p:spPr>
        <p:txBody>
          <a:bodyPr wrap="square" rtlCol="0">
            <a:spAutoFit/>
          </a:bodyPr>
          <a:lstStyle/>
          <a:p>
            <a:pPr algn="ctr"/>
            <a:r>
              <a:rPr lang="en-US" sz="1100" dirty="0">
                <a:solidFill>
                  <a:schemeClr val="bg1"/>
                </a:solidFill>
              </a:rPr>
              <a:t>AVERAGE SCORE:</a:t>
            </a:r>
          </a:p>
        </p:txBody>
      </p:sp>
      <p:sp>
        <p:nvSpPr>
          <p:cNvPr id="15" name="TextBox 14"/>
          <p:cNvSpPr txBox="1"/>
          <p:nvPr/>
        </p:nvSpPr>
        <p:spPr>
          <a:xfrm>
            <a:off x="3572918" y="3080845"/>
            <a:ext cx="2057401" cy="461665"/>
          </a:xfrm>
          <a:prstGeom prst="rect">
            <a:avLst/>
          </a:prstGeom>
          <a:noFill/>
        </p:spPr>
        <p:txBody>
          <a:bodyPr wrap="square" rtlCol="0">
            <a:spAutoFit/>
          </a:bodyPr>
          <a:lstStyle/>
          <a:p>
            <a:pPr algn="ctr"/>
            <a:r>
              <a:rPr lang="en-US" sz="2400" dirty="0">
                <a:solidFill>
                  <a:schemeClr val="bg1"/>
                </a:solidFill>
                <a:latin typeface="+mj-lt"/>
              </a:rPr>
              <a:t>75%</a:t>
            </a:r>
          </a:p>
        </p:txBody>
      </p:sp>
      <p:sp>
        <p:nvSpPr>
          <p:cNvPr id="16" name="Rectangle 15"/>
          <p:cNvSpPr/>
          <p:nvPr/>
        </p:nvSpPr>
        <p:spPr>
          <a:xfrm>
            <a:off x="5909718" y="1591745"/>
            <a:ext cx="2082796" cy="2000085"/>
          </a:xfrm>
          <a:prstGeom prst="rect">
            <a:avLst/>
          </a:prstGeom>
          <a:noFill/>
          <a:ln w="44450">
            <a:solidFill>
              <a:srgbClr val="DA0507"/>
            </a:solidFill>
          </a:ln>
          <a:effectLst>
            <a:outerShdw blurRad="40000" dist="23000" dir="5400000" sx="0" sy="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TextBox 16"/>
          <p:cNvSpPr txBox="1"/>
          <p:nvPr/>
        </p:nvSpPr>
        <p:spPr>
          <a:xfrm>
            <a:off x="5935113" y="1625608"/>
            <a:ext cx="2616200" cy="646331"/>
          </a:xfrm>
          <a:prstGeom prst="rect">
            <a:avLst/>
          </a:prstGeom>
          <a:noFill/>
        </p:spPr>
        <p:txBody>
          <a:bodyPr wrap="square" rtlCol="0">
            <a:spAutoFit/>
          </a:bodyPr>
          <a:lstStyle/>
          <a:p>
            <a:r>
              <a:rPr lang="en-US" sz="2400" dirty="0">
                <a:solidFill>
                  <a:srgbClr val="DA0507"/>
                </a:solidFill>
                <a:latin typeface="+mj-lt"/>
              </a:rPr>
              <a:t>DAY 14:</a:t>
            </a:r>
            <a:r>
              <a:rPr lang="en-US" dirty="0">
                <a:solidFill>
                  <a:srgbClr val="DA0507"/>
                </a:solidFill>
                <a:latin typeface="+mj-lt"/>
              </a:rPr>
              <a:t/>
            </a:r>
            <a:br>
              <a:rPr lang="en-US" dirty="0">
                <a:solidFill>
                  <a:srgbClr val="DA0507"/>
                </a:solidFill>
                <a:latin typeface="+mj-lt"/>
              </a:rPr>
            </a:br>
            <a:endParaRPr lang="en-US" sz="1200" dirty="0">
              <a:solidFill>
                <a:srgbClr val="DA0507"/>
              </a:solidFill>
              <a:latin typeface="+mj-lt"/>
            </a:endParaRPr>
          </a:p>
        </p:txBody>
      </p:sp>
      <p:sp>
        <p:nvSpPr>
          <p:cNvPr id="18" name="TextBox 17"/>
          <p:cNvSpPr txBox="1"/>
          <p:nvPr/>
        </p:nvSpPr>
        <p:spPr>
          <a:xfrm>
            <a:off x="5935113" y="2020341"/>
            <a:ext cx="2616200" cy="738664"/>
          </a:xfrm>
          <a:prstGeom prst="rect">
            <a:avLst/>
          </a:prstGeom>
          <a:noFill/>
        </p:spPr>
        <p:txBody>
          <a:bodyPr wrap="square" rtlCol="0">
            <a:spAutoFit/>
          </a:bodyPr>
          <a:lstStyle/>
          <a:p>
            <a:r>
              <a:rPr lang="en-US" sz="1400" dirty="0">
                <a:solidFill>
                  <a:srgbClr val="313131"/>
                </a:solidFill>
                <a:latin typeface="Arial"/>
                <a:cs typeface="Arial"/>
              </a:rPr>
              <a:t>Students who access </a:t>
            </a:r>
            <a:br>
              <a:rPr lang="en-US" sz="1400" dirty="0">
                <a:solidFill>
                  <a:srgbClr val="313131"/>
                </a:solidFill>
                <a:latin typeface="Arial"/>
                <a:cs typeface="Arial"/>
              </a:rPr>
            </a:br>
            <a:r>
              <a:rPr lang="en-US" sz="1400" dirty="0">
                <a:solidFill>
                  <a:srgbClr val="313131"/>
                </a:solidFill>
                <a:latin typeface="Arial"/>
                <a:cs typeface="Arial"/>
              </a:rPr>
              <a:t>digital materials on </a:t>
            </a:r>
            <a:br>
              <a:rPr lang="en-US" sz="1400" dirty="0">
                <a:solidFill>
                  <a:srgbClr val="313131"/>
                </a:solidFill>
                <a:latin typeface="Arial"/>
                <a:cs typeface="Arial"/>
              </a:rPr>
            </a:br>
            <a:r>
              <a:rPr lang="en-US" sz="1400" b="1" dirty="0">
                <a:solidFill>
                  <a:srgbClr val="313131"/>
                </a:solidFill>
                <a:latin typeface="Arial"/>
                <a:cs typeface="Arial"/>
              </a:rPr>
              <a:t>Day 14</a:t>
            </a:r>
          </a:p>
        </p:txBody>
      </p:sp>
      <p:sp>
        <p:nvSpPr>
          <p:cNvPr id="19" name="Rectangle 18"/>
          <p:cNvSpPr/>
          <p:nvPr/>
        </p:nvSpPr>
        <p:spPr>
          <a:xfrm>
            <a:off x="5909718" y="2865446"/>
            <a:ext cx="2082796" cy="714588"/>
          </a:xfrm>
          <a:prstGeom prst="rect">
            <a:avLst/>
          </a:prstGeom>
          <a:solidFill>
            <a:srgbClr val="DA0507"/>
          </a:solidFill>
          <a:ln w="44450">
            <a:solidFill>
              <a:srgbClr val="DA0507"/>
            </a:solidFill>
          </a:ln>
          <a:effectLst>
            <a:outerShdw blurRad="40000" dist="23000" dir="5400000" sx="0" sy="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TextBox 19"/>
          <p:cNvSpPr txBox="1"/>
          <p:nvPr/>
        </p:nvSpPr>
        <p:spPr>
          <a:xfrm>
            <a:off x="5935113" y="2895599"/>
            <a:ext cx="2057401" cy="261610"/>
          </a:xfrm>
          <a:prstGeom prst="rect">
            <a:avLst/>
          </a:prstGeom>
          <a:noFill/>
        </p:spPr>
        <p:txBody>
          <a:bodyPr wrap="square" rtlCol="0">
            <a:spAutoFit/>
          </a:bodyPr>
          <a:lstStyle/>
          <a:p>
            <a:pPr algn="ctr"/>
            <a:r>
              <a:rPr lang="en-US" sz="1100" dirty="0">
                <a:solidFill>
                  <a:schemeClr val="bg1"/>
                </a:solidFill>
              </a:rPr>
              <a:t>AVERAGE SCORE:</a:t>
            </a:r>
          </a:p>
        </p:txBody>
      </p:sp>
      <p:sp>
        <p:nvSpPr>
          <p:cNvPr id="21" name="TextBox 20"/>
          <p:cNvSpPr txBox="1"/>
          <p:nvPr/>
        </p:nvSpPr>
        <p:spPr>
          <a:xfrm>
            <a:off x="5918185" y="3080845"/>
            <a:ext cx="2057401" cy="461665"/>
          </a:xfrm>
          <a:prstGeom prst="rect">
            <a:avLst/>
          </a:prstGeom>
          <a:noFill/>
        </p:spPr>
        <p:txBody>
          <a:bodyPr wrap="square" rtlCol="0">
            <a:spAutoFit/>
          </a:bodyPr>
          <a:lstStyle/>
          <a:p>
            <a:pPr algn="ctr"/>
            <a:r>
              <a:rPr lang="en-US" sz="2400" dirty="0">
                <a:solidFill>
                  <a:schemeClr val="bg1"/>
                </a:solidFill>
                <a:latin typeface="+mj-lt"/>
              </a:rPr>
              <a:t>70%</a:t>
            </a:r>
          </a:p>
        </p:txBody>
      </p:sp>
      <p:sp>
        <p:nvSpPr>
          <p:cNvPr id="22" name="Chevron 21"/>
          <p:cNvSpPr/>
          <p:nvPr/>
        </p:nvSpPr>
        <p:spPr>
          <a:xfrm rot="5400000">
            <a:off x="2096728" y="1031491"/>
            <a:ext cx="241771" cy="319127"/>
          </a:xfrm>
          <a:prstGeom prst="chevron">
            <a:avLst/>
          </a:prstGeom>
          <a:solidFill>
            <a:srgbClr val="377CBB"/>
          </a:solidFill>
          <a:effectLst>
            <a:outerShdw blurRad="40000" dist="23000" dir="5400000" sx="0" sy="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3" name="Chevron 22"/>
          <p:cNvSpPr/>
          <p:nvPr/>
        </p:nvSpPr>
        <p:spPr>
          <a:xfrm rot="5400000">
            <a:off x="4486933" y="1031491"/>
            <a:ext cx="241771" cy="319127"/>
          </a:xfrm>
          <a:prstGeom prst="chevron">
            <a:avLst/>
          </a:prstGeom>
          <a:solidFill>
            <a:srgbClr val="377CBB"/>
          </a:solidFill>
          <a:effectLst>
            <a:outerShdw blurRad="40000" dist="23000" dir="5400000" sx="0" sy="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4" name="Chevron 23"/>
          <p:cNvSpPr/>
          <p:nvPr/>
        </p:nvSpPr>
        <p:spPr>
          <a:xfrm rot="5400000">
            <a:off x="6831548" y="1031491"/>
            <a:ext cx="241771" cy="319127"/>
          </a:xfrm>
          <a:prstGeom prst="chevron">
            <a:avLst/>
          </a:prstGeom>
          <a:solidFill>
            <a:srgbClr val="377CBB"/>
          </a:solidFill>
          <a:effectLst>
            <a:outerShdw blurRad="40000" dist="23000" dir="5400000" sx="0" sy="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pic>
        <p:nvPicPr>
          <p:cNvPr id="25" name="Picture 24" descr="MHE_tagline_floating_larg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335" y="4778617"/>
            <a:ext cx="4466167" cy="364883"/>
          </a:xfrm>
          <a:prstGeom prst="rect">
            <a:avLst/>
          </a:prstGeom>
        </p:spPr>
      </p:pic>
    </p:spTree>
    <p:extLst>
      <p:ext uri="{BB962C8B-B14F-4D97-AF65-F5344CB8AC3E}">
        <p14:creationId xmlns:p14="http://schemas.microsoft.com/office/powerpoint/2010/main" val="22032062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7" y="16936"/>
            <a:ext cx="9137231" cy="5143499"/>
          </a:xfrm>
          <a:prstGeom prst="rect">
            <a:avLst/>
          </a:prstGeom>
        </p:spPr>
      </p:pic>
      <p:sp>
        <p:nvSpPr>
          <p:cNvPr id="4" name="Rectangle 3"/>
          <p:cNvSpPr/>
          <p:nvPr/>
        </p:nvSpPr>
        <p:spPr>
          <a:xfrm>
            <a:off x="4306542" y="2387084"/>
            <a:ext cx="184666" cy="369332"/>
          </a:xfrm>
          <a:prstGeom prst="rect">
            <a:avLst/>
          </a:prstGeom>
        </p:spPr>
        <p:txBody>
          <a:bodyPr wrap="none">
            <a:spAutoFit/>
          </a:bodyPr>
          <a:lstStyle/>
          <a:p>
            <a:endParaRPr lang="en-US" dirty="0"/>
          </a:p>
        </p:txBody>
      </p:sp>
      <p:sp>
        <p:nvSpPr>
          <p:cNvPr id="6" name="TextBox 5"/>
          <p:cNvSpPr txBox="1"/>
          <p:nvPr/>
        </p:nvSpPr>
        <p:spPr>
          <a:xfrm>
            <a:off x="329142" y="205619"/>
            <a:ext cx="8466666" cy="461665"/>
          </a:xfrm>
          <a:prstGeom prst="rect">
            <a:avLst/>
          </a:prstGeom>
          <a:noFill/>
        </p:spPr>
        <p:txBody>
          <a:bodyPr wrap="square" rtlCol="0">
            <a:spAutoFit/>
          </a:bodyPr>
          <a:lstStyle/>
          <a:p>
            <a:pPr algn="ctr"/>
            <a:r>
              <a:rPr lang="en-US" sz="2400" b="1" cap="all" dirty="0">
                <a:solidFill>
                  <a:srgbClr val="FEC23B"/>
                </a:solidFill>
                <a:latin typeface="+mj-lt"/>
              </a:rPr>
              <a:t>Don’t Wait — Activate</a:t>
            </a:r>
          </a:p>
        </p:txBody>
      </p:sp>
      <p:pic>
        <p:nvPicPr>
          <p:cNvPr id="5" name="Picture 4" descr="MHE_tagline_floating_larg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335" y="4778617"/>
            <a:ext cx="4466167" cy="364883"/>
          </a:xfrm>
          <a:prstGeom prst="rect">
            <a:avLst/>
          </a:prstGeom>
        </p:spPr>
      </p:pic>
    </p:spTree>
    <p:extLst>
      <p:ext uri="{BB962C8B-B14F-4D97-AF65-F5344CB8AC3E}">
        <p14:creationId xmlns:p14="http://schemas.microsoft.com/office/powerpoint/2010/main" val="33660602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hutterstock_174265457-100dpi-croppe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2406625"/>
          </a:xfrm>
          <a:prstGeom prst="rect">
            <a:avLst/>
          </a:prstGeom>
        </p:spPr>
      </p:pic>
      <p:sp>
        <p:nvSpPr>
          <p:cNvPr id="9" name="Rectangle 8"/>
          <p:cNvSpPr/>
          <p:nvPr/>
        </p:nvSpPr>
        <p:spPr>
          <a:xfrm>
            <a:off x="0" y="0"/>
            <a:ext cx="9144000" cy="2387084"/>
          </a:xfrm>
          <a:prstGeom prst="rect">
            <a:avLst/>
          </a:prstGeom>
          <a:solidFill>
            <a:srgbClr val="313131">
              <a:alpha val="41000"/>
            </a:srgbClr>
          </a:solidFill>
          <a:effectLst>
            <a:outerShdw blurRad="40000" dist="23000" dir="5400000" sx="0" sy="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extBox 2"/>
          <p:cNvSpPr txBox="1"/>
          <p:nvPr/>
        </p:nvSpPr>
        <p:spPr>
          <a:xfrm>
            <a:off x="1230279" y="2618515"/>
            <a:ext cx="6602829" cy="1785104"/>
          </a:xfrm>
          <a:prstGeom prst="rect">
            <a:avLst/>
          </a:prstGeom>
          <a:noFill/>
        </p:spPr>
        <p:txBody>
          <a:bodyPr wrap="square" rtlCol="0">
            <a:spAutoFit/>
          </a:bodyPr>
          <a:lstStyle/>
          <a:p>
            <a:pPr algn="ctr">
              <a:spcBef>
                <a:spcPts val="1200"/>
              </a:spcBef>
            </a:pPr>
            <a:r>
              <a:rPr lang="en-US" sz="1600" dirty="0">
                <a:solidFill>
                  <a:srgbClr val="313131"/>
                </a:solidFill>
                <a:latin typeface="ArumSans Rg" pitchFamily="34" charset="0"/>
                <a:cs typeface="Arial" charset="0"/>
              </a:rPr>
              <a:t>Go to this web address and enter your email to join the class</a:t>
            </a:r>
            <a:r>
              <a:rPr lang="en-US" altLang="ja-JP" sz="1600" dirty="0">
                <a:solidFill>
                  <a:srgbClr val="313131"/>
                </a:solidFill>
                <a:latin typeface="ArumSans Rg" pitchFamily="34" charset="0"/>
                <a:cs typeface="Arial" charset="0"/>
              </a:rPr>
              <a:t>. </a:t>
            </a:r>
          </a:p>
          <a:p>
            <a:pPr algn="ctr">
              <a:spcBef>
                <a:spcPts val="1200"/>
              </a:spcBef>
            </a:pPr>
            <a:r>
              <a:rPr lang="en-US" altLang="ja-JP" sz="1600" b="1" dirty="0">
                <a:solidFill>
                  <a:srgbClr val="313131"/>
                </a:solidFill>
                <a:latin typeface="ArumSans Rg" pitchFamily="34" charset="0"/>
                <a:cs typeface="Arial" charset="0"/>
              </a:rPr>
              <a:t>[</a:t>
            </a:r>
            <a:r>
              <a:rPr lang="en-US" altLang="ja-JP" sz="1600" dirty="0">
                <a:solidFill>
                  <a:srgbClr val="313131"/>
                </a:solidFill>
                <a:latin typeface="ArumSans Rg" pitchFamily="34" charset="0"/>
                <a:cs typeface="Arial" charset="0"/>
              </a:rPr>
              <a:t>Paste course section URL here if not using LMS integration</a:t>
            </a:r>
            <a:r>
              <a:rPr lang="en-US" altLang="ja-JP" sz="1600" b="1" dirty="0">
                <a:solidFill>
                  <a:srgbClr val="313131"/>
                </a:solidFill>
                <a:latin typeface="ArumSans Rg" pitchFamily="34" charset="0"/>
                <a:cs typeface="Arial" charset="0"/>
              </a:rPr>
              <a:t>]</a:t>
            </a:r>
          </a:p>
          <a:p>
            <a:pPr algn="ctr">
              <a:spcBef>
                <a:spcPts val="1200"/>
              </a:spcBef>
            </a:pPr>
            <a:r>
              <a:rPr lang="en-US" altLang="ja-JP" sz="1600" dirty="0" smtClean="0">
                <a:solidFill>
                  <a:srgbClr val="313131"/>
                </a:solidFill>
                <a:latin typeface="ArumSans Rg" pitchFamily="34" charset="0"/>
                <a:cs typeface="Arial" charset="0"/>
              </a:rPr>
              <a:t>-OR-</a:t>
            </a:r>
            <a:endParaRPr lang="en-US" altLang="ja-JP" sz="1600" dirty="0">
              <a:solidFill>
                <a:srgbClr val="313131"/>
              </a:solidFill>
              <a:latin typeface="ArumSans Rg" pitchFamily="34" charset="0"/>
              <a:cs typeface="Arial" charset="0"/>
            </a:endParaRPr>
          </a:p>
          <a:p>
            <a:pPr algn="ctr">
              <a:spcBef>
                <a:spcPts val="1200"/>
              </a:spcBef>
            </a:pPr>
            <a:r>
              <a:rPr lang="en-US" altLang="ja-JP" sz="1600" b="1" dirty="0">
                <a:solidFill>
                  <a:srgbClr val="313131"/>
                </a:solidFill>
                <a:latin typeface="ArumSans Rg" pitchFamily="34" charset="0"/>
                <a:cs typeface="Arial" charset="0"/>
              </a:rPr>
              <a:t>[</a:t>
            </a:r>
            <a:r>
              <a:rPr lang="en-US" altLang="ja-JP" sz="1600" dirty="0">
                <a:solidFill>
                  <a:srgbClr val="313131"/>
                </a:solidFill>
                <a:latin typeface="ArumSans Rg" pitchFamily="34" charset="0"/>
                <a:cs typeface="Arial" charset="0"/>
              </a:rPr>
              <a:t>Enter your Learning Management </a:t>
            </a:r>
            <a:r>
              <a:rPr lang="en-US" altLang="ja-JP" sz="1600" dirty="0" smtClean="0">
                <a:solidFill>
                  <a:srgbClr val="313131"/>
                </a:solidFill>
                <a:latin typeface="ArumSans Rg" pitchFamily="34" charset="0"/>
                <a:cs typeface="Arial" charset="0"/>
              </a:rPr>
              <a:t>System…students </a:t>
            </a:r>
            <a:r>
              <a:rPr lang="en-US" altLang="ja-JP" sz="1600" dirty="0">
                <a:solidFill>
                  <a:srgbClr val="313131"/>
                </a:solidFill>
                <a:latin typeface="ArumSans Rg" pitchFamily="34" charset="0"/>
                <a:cs typeface="Arial" charset="0"/>
              </a:rPr>
              <a:t>will be prompted to register after launching a Connect assignment</a:t>
            </a:r>
            <a:r>
              <a:rPr lang="en-US" altLang="ja-JP" sz="1600" b="1" dirty="0">
                <a:solidFill>
                  <a:srgbClr val="313131"/>
                </a:solidFill>
                <a:latin typeface="ArumSans Rg" pitchFamily="34" charset="0"/>
                <a:cs typeface="Arial" charset="0"/>
              </a:rPr>
              <a:t>]</a:t>
            </a:r>
          </a:p>
        </p:txBody>
      </p:sp>
      <p:sp>
        <p:nvSpPr>
          <p:cNvPr id="4" name="Rectangle 3"/>
          <p:cNvSpPr/>
          <p:nvPr/>
        </p:nvSpPr>
        <p:spPr>
          <a:xfrm>
            <a:off x="4306542" y="2387084"/>
            <a:ext cx="184666" cy="369332"/>
          </a:xfrm>
          <a:prstGeom prst="rect">
            <a:avLst/>
          </a:prstGeom>
        </p:spPr>
        <p:txBody>
          <a:bodyPr wrap="none">
            <a:spAutoFit/>
          </a:bodyPr>
          <a:lstStyle/>
          <a:p>
            <a:endParaRPr lang="en-US" dirty="0"/>
          </a:p>
        </p:txBody>
      </p:sp>
      <p:sp>
        <p:nvSpPr>
          <p:cNvPr id="7" name="TextBox 6"/>
          <p:cNvSpPr txBox="1"/>
          <p:nvPr/>
        </p:nvSpPr>
        <p:spPr>
          <a:xfrm>
            <a:off x="329142" y="205619"/>
            <a:ext cx="8466666" cy="461665"/>
          </a:xfrm>
          <a:prstGeom prst="rect">
            <a:avLst/>
          </a:prstGeom>
          <a:noFill/>
        </p:spPr>
        <p:txBody>
          <a:bodyPr wrap="square" rtlCol="0">
            <a:spAutoFit/>
          </a:bodyPr>
          <a:lstStyle/>
          <a:p>
            <a:pPr algn="ctr"/>
            <a:r>
              <a:rPr lang="en-US" sz="2400" b="1" cap="all" dirty="0">
                <a:solidFill>
                  <a:schemeClr val="bg1"/>
                </a:solidFill>
                <a:latin typeface="+mj-lt"/>
              </a:rPr>
              <a:t>Register for Connect Today</a:t>
            </a:r>
          </a:p>
        </p:txBody>
      </p:sp>
      <p:pic>
        <p:nvPicPr>
          <p:cNvPr id="8" name="Picture 7" descr="MHE_tagline_floating_larg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335" y="4778617"/>
            <a:ext cx="4466167" cy="364883"/>
          </a:xfrm>
          <a:prstGeom prst="rect">
            <a:avLst/>
          </a:prstGeom>
        </p:spPr>
      </p:pic>
    </p:spTree>
    <p:extLst>
      <p:ext uri="{BB962C8B-B14F-4D97-AF65-F5344CB8AC3E}">
        <p14:creationId xmlns:p14="http://schemas.microsoft.com/office/powerpoint/2010/main" val="382454377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4111</TotalTime>
  <Words>2252</Words>
  <Application>Microsoft Office PowerPoint</Application>
  <PresentationFormat>On-screen Show (16:9)</PresentationFormat>
  <Paragraphs>208</Paragraphs>
  <Slides>26</Slides>
  <Notes>24</Notes>
  <HiddenSlides>9</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Attn: Instructor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Registration Instructions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Emma Shimberg</dc:creator>
  <cp:lastModifiedBy>Fink, Jennifer</cp:lastModifiedBy>
  <cp:revision>142</cp:revision>
  <cp:lastPrinted>2017-08-07T19:55:26Z</cp:lastPrinted>
  <dcterms:created xsi:type="dcterms:W3CDTF">2017-07-27T20:07:18Z</dcterms:created>
  <dcterms:modified xsi:type="dcterms:W3CDTF">2017-12-18T17:30:01Z</dcterms:modified>
</cp:coreProperties>
</file>